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712" r:id="rId2"/>
  </p:sldMasterIdLst>
  <p:sldIdLst>
    <p:sldId id="256" r:id="rId3"/>
    <p:sldId id="263" r:id="rId4"/>
    <p:sldId id="264" r:id="rId5"/>
    <p:sldId id="265" r:id="rId6"/>
    <p:sldId id="266" r:id="rId7"/>
    <p:sldId id="267" r:id="rId8"/>
    <p:sldId id="330" r:id="rId9"/>
    <p:sldId id="268" r:id="rId10"/>
    <p:sldId id="270" r:id="rId11"/>
    <p:sldId id="271" r:id="rId12"/>
    <p:sldId id="332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329" r:id="rId26"/>
    <p:sldId id="333" r:id="rId27"/>
    <p:sldId id="334" r:id="rId28"/>
    <p:sldId id="335" r:id="rId29"/>
    <p:sldId id="286" r:id="rId30"/>
    <p:sldId id="287" r:id="rId31"/>
    <p:sldId id="288" r:id="rId32"/>
    <p:sldId id="289" r:id="rId33"/>
    <p:sldId id="338" r:id="rId34"/>
    <p:sldId id="290" r:id="rId35"/>
    <p:sldId id="291" r:id="rId36"/>
    <p:sldId id="295" r:id="rId37"/>
    <p:sldId id="336" r:id="rId38"/>
    <p:sldId id="337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8" r:id="rId51"/>
    <p:sldId id="339" r:id="rId52"/>
    <p:sldId id="309" r:id="rId53"/>
    <p:sldId id="310" r:id="rId54"/>
    <p:sldId id="311" r:id="rId55"/>
    <p:sldId id="312" r:id="rId56"/>
    <p:sldId id="313" r:id="rId57"/>
    <p:sldId id="314" r:id="rId58"/>
    <p:sldId id="316" r:id="rId59"/>
    <p:sldId id="317" r:id="rId60"/>
    <p:sldId id="318" r:id="rId61"/>
    <p:sldId id="319" r:id="rId62"/>
    <p:sldId id="320" r:id="rId63"/>
    <p:sldId id="340" r:id="rId64"/>
    <p:sldId id="321" r:id="rId65"/>
    <p:sldId id="322" r:id="rId66"/>
    <p:sldId id="323" r:id="rId67"/>
    <p:sldId id="324" r:id="rId68"/>
    <p:sldId id="325" r:id="rId69"/>
    <p:sldId id="327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2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7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39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8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7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43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4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3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1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3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47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6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65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4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15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94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2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0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1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2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9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04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17" y="790978"/>
            <a:ext cx="11913705" cy="3329581"/>
          </a:xfrm>
        </p:spPr>
        <p:txBody>
          <a:bodyPr/>
          <a:lstStyle/>
          <a:p>
            <a:pPr algn="ctr"/>
            <a:r>
              <a:rPr lang="en-IN" sz="3600" dirty="0" smtClean="0"/>
              <a:t>HEMODYNAMICS-</a:t>
            </a:r>
            <a:br>
              <a:rPr lang="en-IN" sz="3600" dirty="0" smtClean="0"/>
            </a:br>
            <a:r>
              <a:rPr lang="en-IN" sz="3600" dirty="0" smtClean="0"/>
              <a:t>CARDIAC OUTPUT</a:t>
            </a:r>
            <a:br>
              <a:rPr lang="en-IN" sz="3600" dirty="0" smtClean="0"/>
            </a:br>
            <a:r>
              <a:rPr lang="en-IN" sz="3600" dirty="0" smtClean="0"/>
              <a:t>AND SHUNT CALCULATION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2431" y="5537234"/>
            <a:ext cx="8825658" cy="861420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DR AJAY NAIR</a:t>
            </a:r>
          </a:p>
          <a:p>
            <a:r>
              <a:rPr lang="en-IN" dirty="0" smtClean="0"/>
              <a:t>SENIOR RESIDENT IN CARDIOLOGY</a:t>
            </a:r>
          </a:p>
          <a:p>
            <a:r>
              <a:rPr lang="en-IN" dirty="0" smtClean="0"/>
              <a:t>CALICUT MEDICAL COLLEGE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58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33" y="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Methods of oxygen consumption measurement</a:t>
            </a:r>
            <a:endParaRPr lang="en-IN" sz="36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Douglas Bag Method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7" y="1979076"/>
            <a:ext cx="5635485" cy="4288081"/>
          </a:xfrm>
        </p:spPr>
      </p:pic>
      <p:pic>
        <p:nvPicPr>
          <p:cNvPr id="8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50" y="2678806"/>
            <a:ext cx="5255419" cy="372111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952133" y="1276986"/>
            <a:ext cx="4396339" cy="576262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46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313" y="3210055"/>
            <a:ext cx="4395787" cy="2350828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idx="1"/>
          </p:nvPr>
        </p:nvSpPr>
        <p:spPr>
          <a:xfrm>
            <a:off x="952134" y="864852"/>
            <a:ext cx="4396338" cy="576262"/>
          </a:xfrm>
        </p:spPr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MRM –Water’s Instruments</a:t>
            </a:r>
            <a:endParaRPr lang="en-IN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971595" y="887970"/>
            <a:ext cx="5157787" cy="823912"/>
          </a:xfrm>
        </p:spPr>
        <p:txBody>
          <a:bodyPr/>
          <a:lstStyle/>
          <a:p>
            <a:pPr algn="ctr"/>
            <a:r>
              <a:rPr lang="en-IN" dirty="0" smtClean="0">
                <a:latin typeface="Adobe Caslon Pro Bold" panose="0205070206050A020403" pitchFamily="18" charset="0"/>
              </a:rPr>
              <a:t>Douglas Bag Method</a:t>
            </a:r>
            <a:endParaRPr lang="en-IN" dirty="0">
              <a:latin typeface="Adobe Caslon Pro Bold" panose="0205070206050A0204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1898" y="2408121"/>
            <a:ext cx="5997575" cy="60269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timed sample of patients expired air is collected in a Douglas bag &amp; analyzed for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content and ( Beckman oxygen analyzer) and volume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content of room air is also measured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consumption per l per minute is calculated</a:t>
            </a:r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348745" y="887970"/>
            <a:ext cx="5183188" cy="823912"/>
          </a:xfrm>
        </p:spPr>
        <p:txBody>
          <a:bodyPr/>
          <a:lstStyle/>
          <a:p>
            <a:pPr algn="ctr"/>
            <a:r>
              <a:rPr lang="en-IN" dirty="0" err="1" smtClean="0">
                <a:latin typeface="Adobe Caslon Pro Bold" panose="0205070206050A020403" pitchFamily="18" charset="0"/>
              </a:rPr>
              <a:t>Polarographic</a:t>
            </a:r>
            <a:r>
              <a:rPr lang="en-IN" dirty="0" smtClean="0">
                <a:latin typeface="Adobe Caslon Pro Bold" panose="0205070206050A020403" pitchFamily="18" charset="0"/>
              </a:rPr>
              <a:t> method</a:t>
            </a:r>
            <a:endParaRPr lang="en-IN" dirty="0">
              <a:latin typeface="Adobe Caslon Pro Bold" panose="0205070206050A0204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519930" y="2408121"/>
            <a:ext cx="6019800" cy="571148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rate meter by Waters instruments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Parts: oxygen hood /mask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graphic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sensor cell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in the room air – O2 content in the air flowing past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graphic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quotient is assumed</a:t>
            </a:r>
          </a:p>
          <a:p>
            <a:pPr>
              <a:lnSpc>
                <a:spcPct val="150000"/>
              </a:lnSpc>
            </a:pPr>
            <a:endParaRPr lang="en-IN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2408347"/>
            <a:ext cx="11477851" cy="60816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   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Polarographic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rate meter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contains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polarographic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sensor cell, a hood and a blower of variable speed connected to  the oxygen sensor.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MRM adjusts the variable-speed blower to maintain a unidirectional flow of air from the room through the hood and via a connecting hose to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graphic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oxygen-sensing cell.</a:t>
            </a: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0484" y="637094"/>
            <a:ext cx="5181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rgbClr val="FFC000"/>
                </a:solidFill>
              </a:rPr>
              <a:t>Polarographic</a:t>
            </a:r>
            <a:r>
              <a:rPr lang="en-US" sz="2800" dirty="0" smtClean="0">
                <a:solidFill>
                  <a:srgbClr val="FFC000"/>
                </a:solidFill>
              </a:rPr>
              <a:t> O</a:t>
            </a:r>
            <a:r>
              <a:rPr lang="en-US" sz="2800" baseline="-25000" dirty="0" smtClean="0">
                <a:solidFill>
                  <a:srgbClr val="FFC000"/>
                </a:solidFill>
              </a:rPr>
              <a:t>2</a:t>
            </a:r>
            <a:r>
              <a:rPr lang="en-US" sz="2800" dirty="0" smtClean="0">
                <a:solidFill>
                  <a:srgbClr val="FFC000"/>
                </a:solidFill>
              </a:rPr>
              <a:t> Method</a:t>
            </a: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68" y="57518"/>
            <a:ext cx="6442767" cy="34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6394" y="147697"/>
            <a:ext cx="5181600" cy="4351338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Polarographic O</a:t>
            </a:r>
            <a:r>
              <a:rPr lang="en-US" sz="2800" baseline="-25000" dirty="0" smtClean="0">
                <a:solidFill>
                  <a:srgbClr val="FFC000"/>
                </a:solidFill>
              </a:rPr>
              <a:t>2</a:t>
            </a:r>
            <a:r>
              <a:rPr lang="en-US" sz="2800" dirty="0" smtClean="0">
                <a:solidFill>
                  <a:srgbClr val="FFC000"/>
                </a:solidFill>
              </a:rPr>
              <a:t> Method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62885" y="572037"/>
            <a:ext cx="1790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</a:t>
            </a:r>
            <a:r>
              <a:rPr lang="en-US" sz="2000" baseline="-25000" dirty="0">
                <a:latin typeface="Calibri" pitchFamily="34" charset="0"/>
              </a:rPr>
              <a:t>M</a:t>
            </a:r>
            <a:r>
              <a:rPr lang="en-US" sz="2000" dirty="0">
                <a:latin typeface="Calibri" pitchFamily="34" charset="0"/>
              </a:rPr>
              <a:t> = V</a:t>
            </a:r>
            <a:r>
              <a:rPr lang="en-US" sz="2000" baseline="-25000" dirty="0">
                <a:latin typeface="Calibri" pitchFamily="34" charset="0"/>
              </a:rPr>
              <a:t>R </a:t>
            </a:r>
            <a:r>
              <a:rPr lang="en-US" sz="2000" dirty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 V</a:t>
            </a:r>
            <a:r>
              <a:rPr lang="en-US" sz="2000" baseline="-25000" dirty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</a:t>
            </a:r>
            <a:r>
              <a:rPr lang="en-US" sz="2000" dirty="0" smtClean="0">
                <a:latin typeface="Calibri" pitchFamily="34" charset="0"/>
              </a:rPr>
              <a:t> V</a:t>
            </a:r>
            <a:r>
              <a:rPr lang="en-US" sz="2000" baseline="-25000" dirty="0">
                <a:latin typeface="Calibri" pitchFamily="34" charset="0"/>
              </a:rPr>
              <a:t>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6384" y="1079985"/>
            <a:ext cx="3094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 V</a:t>
            </a:r>
            <a:r>
              <a:rPr lang="en-US" sz="2000" baseline="-25000" dirty="0" smtClean="0">
                <a:latin typeface="Calibri" pitchFamily="34" charset="0"/>
              </a:rPr>
              <a:t>M </a:t>
            </a:r>
            <a:r>
              <a:rPr lang="en-US" sz="2000" dirty="0">
                <a:latin typeface="Calibri" pitchFamily="34" charset="0"/>
              </a:rPr>
              <a:t>= Blower Discharge Rate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64753" y="1374900"/>
            <a:ext cx="2834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</a:t>
            </a:r>
            <a:r>
              <a:rPr lang="en-US" sz="2000" baseline="-25000" dirty="0">
                <a:latin typeface="Calibri" pitchFamily="34" charset="0"/>
              </a:rPr>
              <a:t>R </a:t>
            </a:r>
            <a:r>
              <a:rPr lang="en-US" sz="2000" dirty="0">
                <a:latin typeface="Calibri" pitchFamily="34" charset="0"/>
              </a:rPr>
              <a:t>= Room Air Entry Rate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42283" y="1749611"/>
            <a:ext cx="3114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 V</a:t>
            </a:r>
            <a:r>
              <a:rPr lang="en-US" sz="2000" baseline="-25000" dirty="0" smtClean="0">
                <a:latin typeface="Calibri" pitchFamily="34" charset="0"/>
              </a:rPr>
              <a:t>I   </a:t>
            </a:r>
            <a:r>
              <a:rPr lang="en-US" sz="2000" dirty="0">
                <a:latin typeface="Calibri" pitchFamily="34" charset="0"/>
              </a:rPr>
              <a:t>= Patient Inhalation Rate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99991" y="2115278"/>
            <a:ext cx="3057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</a:t>
            </a:r>
            <a:r>
              <a:rPr lang="en-US" sz="2000" baseline="-25000" dirty="0">
                <a:latin typeface="Calibri" pitchFamily="34" charset="0"/>
              </a:rPr>
              <a:t>E </a:t>
            </a:r>
            <a:r>
              <a:rPr lang="en-US" sz="2000" dirty="0">
                <a:latin typeface="Calibri" pitchFamily="34" charset="0"/>
              </a:rPr>
              <a:t>= Patient Exhalation Rate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0110" y="2464589"/>
            <a:ext cx="5154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     F</a:t>
            </a:r>
            <a:r>
              <a:rPr lang="en-US" sz="2000" baseline="-25000" dirty="0" smtClean="0">
                <a:latin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n-US" sz="2000" baseline="-25000" dirty="0" smtClean="0">
                <a:latin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</a:rPr>
              <a:t>= </a:t>
            </a:r>
            <a:r>
              <a:rPr lang="en-US" sz="2000" dirty="0">
                <a:latin typeface="Calibri" pitchFamily="34" charset="0"/>
              </a:rPr>
              <a:t>Fractional room air O2 content = 0.209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12207" y="2813900"/>
            <a:ext cx="7036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      F</a:t>
            </a:r>
            <a:r>
              <a:rPr lang="en-US" sz="2000" baseline="-25000" dirty="0" smtClean="0">
                <a:latin typeface="Calibri" pitchFamily="34" charset="0"/>
              </a:rPr>
              <a:t>M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n-US" sz="2000" baseline="-25000" dirty="0" smtClean="0">
                <a:latin typeface="Calibri" pitchFamily="34" charset="0"/>
              </a:rPr>
              <a:t>2 </a:t>
            </a:r>
            <a:r>
              <a:rPr lang="en-US" sz="2000" dirty="0">
                <a:latin typeface="Calibri" pitchFamily="34" charset="0"/>
              </a:rPr>
              <a:t>= Fractional content of O2 flowing past </a:t>
            </a:r>
            <a:r>
              <a:rPr lang="en-US" sz="2000" dirty="0" err="1" smtClean="0">
                <a:latin typeface="Calibri" pitchFamily="34" charset="0"/>
              </a:rPr>
              <a:t>polarographic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cell</a:t>
            </a:r>
          </a:p>
        </p:txBody>
      </p:sp>
      <p:pic>
        <p:nvPicPr>
          <p:cNvPr id="17" name="Picture 17" descr="MRM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241" y="-183214"/>
            <a:ext cx="5525806" cy="295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62885" y="3205987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 V</a:t>
            </a:r>
            <a:r>
              <a:rPr lang="en-US" sz="2000" baseline="-25000" dirty="0" smtClean="0">
                <a:latin typeface="Calibri" pitchFamily="34" charset="0"/>
              </a:rPr>
              <a:t>O2 </a:t>
            </a:r>
            <a:r>
              <a:rPr lang="en-US" sz="2000" dirty="0">
                <a:latin typeface="Calibri" pitchFamily="34" charset="0"/>
              </a:rPr>
              <a:t>= (F</a:t>
            </a:r>
            <a:r>
              <a:rPr lang="en-US" sz="2000" baseline="-25000" dirty="0">
                <a:latin typeface="Calibri" pitchFamily="34" charset="0"/>
              </a:rPr>
              <a:t>R</a:t>
            </a:r>
            <a:r>
              <a:rPr lang="en-US" sz="2000" dirty="0">
                <a:latin typeface="Calibri" pitchFamily="34" charset="0"/>
              </a:rPr>
              <a:t>O</a:t>
            </a:r>
            <a:r>
              <a:rPr lang="en-US" sz="2000" baseline="-25000" dirty="0">
                <a:latin typeface="Calibri" pitchFamily="34" charset="0"/>
              </a:rPr>
              <a:t>2 </a:t>
            </a:r>
            <a:r>
              <a:rPr lang="en-US" sz="2000" dirty="0">
                <a:latin typeface="Calibri" pitchFamily="34" charset="0"/>
              </a:rPr>
              <a:t>x V</a:t>
            </a:r>
            <a:r>
              <a:rPr lang="en-US" sz="2000" baseline="-25000" dirty="0">
                <a:latin typeface="Calibri" pitchFamily="34" charset="0"/>
              </a:rPr>
              <a:t>R</a:t>
            </a:r>
            <a:r>
              <a:rPr lang="en-US" sz="2000" dirty="0">
                <a:latin typeface="Calibri" pitchFamily="34" charset="0"/>
              </a:rPr>
              <a:t>) - (F</a:t>
            </a:r>
            <a:r>
              <a:rPr lang="en-US" sz="2000" baseline="-25000" dirty="0">
                <a:latin typeface="Calibri" pitchFamily="34" charset="0"/>
              </a:rPr>
              <a:t>M</a:t>
            </a:r>
            <a:r>
              <a:rPr lang="en-US" sz="2000" dirty="0">
                <a:latin typeface="Calibri" pitchFamily="34" charset="0"/>
              </a:rPr>
              <a:t>O</a:t>
            </a:r>
            <a:r>
              <a:rPr lang="en-US" sz="2000" baseline="-25000" dirty="0">
                <a:latin typeface="Calibri" pitchFamily="34" charset="0"/>
              </a:rPr>
              <a:t>2 </a:t>
            </a:r>
            <a:r>
              <a:rPr lang="en-US" sz="2000" dirty="0">
                <a:latin typeface="Calibri" pitchFamily="34" charset="0"/>
              </a:rPr>
              <a:t>x V</a:t>
            </a:r>
            <a:r>
              <a:rPr lang="en-US" sz="2000" baseline="-25000" dirty="0">
                <a:latin typeface="Calibri" pitchFamily="34" charset="0"/>
              </a:rPr>
              <a:t>M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4033" y="3671856"/>
            <a:ext cx="356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V</a:t>
            </a:r>
            <a:r>
              <a:rPr lang="en-US" baseline="-25000" dirty="0" smtClean="0">
                <a:latin typeface="Calibri" pitchFamily="34" charset="0"/>
              </a:rPr>
              <a:t>O2 </a:t>
            </a:r>
            <a:r>
              <a:rPr lang="en-US" dirty="0">
                <a:latin typeface="Calibri" pitchFamily="34" charset="0"/>
              </a:rPr>
              <a:t>= V</a:t>
            </a:r>
            <a:r>
              <a:rPr lang="en-US" baseline="-25000" dirty="0">
                <a:latin typeface="Calibri" pitchFamily="34" charset="0"/>
              </a:rPr>
              <a:t>M </a:t>
            </a:r>
            <a:r>
              <a:rPr lang="en-US" dirty="0">
                <a:latin typeface="Calibri" pitchFamily="34" charset="0"/>
              </a:rPr>
              <a:t>(F</a:t>
            </a:r>
            <a:r>
              <a:rPr lang="en-US" baseline="-25000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O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- F</a:t>
            </a:r>
            <a:r>
              <a:rPr lang="en-US" baseline="-25000" dirty="0">
                <a:latin typeface="Calibri" pitchFamily="34" charset="0"/>
              </a:rPr>
              <a:t>M</a:t>
            </a:r>
            <a:r>
              <a:rPr lang="en-US" dirty="0">
                <a:latin typeface="Calibri" pitchFamily="34" charset="0"/>
              </a:rPr>
              <a:t>O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) + F</a:t>
            </a:r>
            <a:r>
              <a:rPr lang="en-US" baseline="-25000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O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(V</a:t>
            </a:r>
            <a:r>
              <a:rPr lang="en-US" baseline="-25000" dirty="0" smtClean="0">
                <a:latin typeface="Calibri" pitchFamily="34" charset="0"/>
              </a:rPr>
              <a:t>I </a:t>
            </a:r>
            <a:r>
              <a:rPr lang="en-US" dirty="0">
                <a:latin typeface="Calibri" pitchFamily="34" charset="0"/>
              </a:rPr>
              <a:t>- V</a:t>
            </a:r>
            <a:r>
              <a:rPr lang="en-US" baseline="-25000" dirty="0">
                <a:latin typeface="Calibri" pitchFamily="34" charset="0"/>
              </a:rPr>
              <a:t>E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2885" y="43641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Servocontrolled system adjusts VM to keep fractional O2 content of air moving past </a:t>
            </a:r>
            <a:r>
              <a:rPr lang="en-US" dirty="0" err="1">
                <a:latin typeface="Calibri" pitchFamily="34" charset="0"/>
              </a:rPr>
              <a:t>polarographic</a:t>
            </a:r>
            <a:r>
              <a:rPr lang="en-US" dirty="0">
                <a:latin typeface="Calibri" pitchFamily="34" charset="0"/>
              </a:rPr>
              <a:t> sensor (FMO2) at  0.199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90703" y="5327895"/>
            <a:ext cx="303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V</a:t>
            </a:r>
            <a:r>
              <a:rPr lang="en-US" baseline="-25000" dirty="0">
                <a:latin typeface="Calibri" pitchFamily="34" charset="0"/>
              </a:rPr>
              <a:t>O2 </a:t>
            </a:r>
            <a:r>
              <a:rPr lang="en-US" dirty="0">
                <a:latin typeface="Calibri" pitchFamily="34" charset="0"/>
              </a:rPr>
              <a:t>= 0.01 (V</a:t>
            </a:r>
            <a:r>
              <a:rPr lang="en-US" baseline="-25000" dirty="0">
                <a:latin typeface="Calibri" pitchFamily="34" charset="0"/>
              </a:rPr>
              <a:t>M</a:t>
            </a:r>
            <a:r>
              <a:rPr lang="en-US" dirty="0">
                <a:latin typeface="Calibri" pitchFamily="34" charset="0"/>
              </a:rPr>
              <a:t>) + 0.209 (V</a:t>
            </a:r>
            <a:r>
              <a:rPr lang="en-US" baseline="-25000" dirty="0">
                <a:latin typeface="Calibri" pitchFamily="34" charset="0"/>
              </a:rPr>
              <a:t>I </a:t>
            </a:r>
            <a:r>
              <a:rPr lang="en-US" dirty="0">
                <a:latin typeface="Calibri" pitchFamily="34" charset="0"/>
              </a:rPr>
              <a:t>- V</a:t>
            </a:r>
            <a:r>
              <a:rPr lang="en-US" baseline="-25000" dirty="0">
                <a:latin typeface="Calibri" pitchFamily="34" charset="0"/>
              </a:rPr>
              <a:t>E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94189" y="4499035"/>
            <a:ext cx="215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</a:rPr>
              <a:t>Respiratory quotient</a:t>
            </a:r>
          </a:p>
          <a:p>
            <a:pPr eaLnBrk="0" hangingPunct="0"/>
            <a:r>
              <a:rPr lang="en-US" dirty="0">
                <a:latin typeface="Calibri" pitchFamily="34" charset="0"/>
              </a:rPr>
              <a:t>RQ = V</a:t>
            </a:r>
            <a:r>
              <a:rPr lang="en-US" baseline="-25000" dirty="0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/ V</a:t>
            </a:r>
            <a:r>
              <a:rPr lang="en-US" baseline="-25000" dirty="0">
                <a:latin typeface="Calibri" pitchFamily="34" charset="0"/>
              </a:rPr>
              <a:t>E</a:t>
            </a:r>
            <a:r>
              <a:rPr lang="en-US" dirty="0">
                <a:latin typeface="Calibri" pitchFamily="34" charset="0"/>
              </a:rPr>
              <a:t> = 1.0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1048698" y="5829623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V</a:t>
            </a:r>
            <a:r>
              <a:rPr lang="en-US" sz="2800" baseline="-25000" dirty="0">
                <a:latin typeface="Calibri" pitchFamily="34" charset="0"/>
              </a:rPr>
              <a:t>O2 </a:t>
            </a:r>
            <a:r>
              <a:rPr lang="en-US" sz="2800" dirty="0">
                <a:latin typeface="Calibri" pitchFamily="34" charset="0"/>
              </a:rPr>
              <a:t>= 0.01 (V</a:t>
            </a:r>
            <a:r>
              <a:rPr lang="en-US" sz="2800" baseline="-25000" dirty="0">
                <a:latin typeface="Calibri" pitchFamily="34" charset="0"/>
              </a:rPr>
              <a:t>M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5377" y="3671856"/>
            <a:ext cx="4710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V</a:t>
            </a:r>
            <a:r>
              <a:rPr lang="en-US" baseline="-25000" dirty="0" smtClean="0">
                <a:latin typeface="Calibri" pitchFamily="34" charset="0"/>
              </a:rPr>
              <a:t>O2 </a:t>
            </a:r>
            <a:r>
              <a:rPr lang="en-US" dirty="0" smtClean="0">
                <a:latin typeface="Calibri" pitchFamily="34" charset="0"/>
              </a:rPr>
              <a:t>= F</a:t>
            </a:r>
            <a:r>
              <a:rPr lang="en-US" baseline="-25000" dirty="0" smtClean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O</a:t>
            </a:r>
            <a:r>
              <a:rPr lang="en-US" baseline="-25000" dirty="0" smtClean="0">
                <a:latin typeface="Calibri" pitchFamily="34" charset="0"/>
              </a:rPr>
              <a:t>2 </a:t>
            </a:r>
            <a:r>
              <a:rPr lang="en-US" dirty="0" smtClean="0">
                <a:latin typeface="Calibri" pitchFamily="34" charset="0"/>
              </a:rPr>
              <a:t>(V</a:t>
            </a:r>
            <a:r>
              <a:rPr lang="en-US" baseline="-25000" dirty="0" smtClean="0">
                <a:latin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</a:rPr>
              <a:t> + V</a:t>
            </a:r>
            <a:r>
              <a:rPr lang="en-US" baseline="-25000" dirty="0" smtClean="0">
                <a:latin typeface="Calibri" pitchFamily="34" charset="0"/>
              </a:rPr>
              <a:t>I </a:t>
            </a:r>
            <a:r>
              <a:rPr lang="en-US" dirty="0" smtClean="0">
                <a:latin typeface="Calibri" pitchFamily="34" charset="0"/>
              </a:rPr>
              <a:t>- V</a:t>
            </a:r>
            <a:r>
              <a:rPr lang="en-US" baseline="-25000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) -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0462" y="3665162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r>
              <a:rPr lang="en-US" baseline="-25000" dirty="0">
                <a:latin typeface="Calibri" pitchFamily="34" charset="0"/>
              </a:rPr>
              <a:t>M</a:t>
            </a:r>
            <a:r>
              <a:rPr lang="en-US" dirty="0">
                <a:latin typeface="Calibri" pitchFamily="34" charset="0"/>
              </a:rPr>
              <a:t>O</a:t>
            </a:r>
            <a:r>
              <a:rPr lang="en-US" baseline="-25000" dirty="0">
                <a:latin typeface="Calibri" pitchFamily="34" charset="0"/>
              </a:rPr>
              <a:t>2 </a:t>
            </a:r>
            <a:r>
              <a:rPr lang="en-US" dirty="0">
                <a:latin typeface="Calibri" pitchFamily="34" charset="0"/>
              </a:rPr>
              <a:t>x V</a:t>
            </a:r>
            <a:r>
              <a:rPr lang="en-US" baseline="-25000" dirty="0">
                <a:latin typeface="Calibri" pitchFamily="34" charset="0"/>
              </a:rPr>
              <a:t>M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015285" y="4078606"/>
            <a:ext cx="383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V</a:t>
            </a:r>
            <a:r>
              <a:rPr lang="en-US" baseline="-25000" dirty="0" smtClean="0">
                <a:latin typeface="Calibri" pitchFamily="34" charset="0"/>
              </a:rPr>
              <a:t>O2 </a:t>
            </a:r>
            <a:r>
              <a:rPr lang="en-US" dirty="0">
                <a:latin typeface="Calibri" pitchFamily="34" charset="0"/>
              </a:rPr>
              <a:t>= V</a:t>
            </a:r>
            <a:r>
              <a:rPr lang="en-US" baseline="-25000" dirty="0">
                <a:latin typeface="Calibri" pitchFamily="34" charset="0"/>
              </a:rPr>
              <a:t>M </a:t>
            </a:r>
            <a:r>
              <a:rPr lang="en-US" dirty="0">
                <a:latin typeface="Calibri" pitchFamily="34" charset="0"/>
              </a:rPr>
              <a:t>(0.209 - F</a:t>
            </a:r>
            <a:r>
              <a:rPr lang="en-US" baseline="-25000" dirty="0">
                <a:latin typeface="Calibri" pitchFamily="34" charset="0"/>
              </a:rPr>
              <a:t>M</a:t>
            </a:r>
            <a:r>
              <a:rPr lang="en-US" dirty="0">
                <a:latin typeface="Calibri" pitchFamily="34" charset="0"/>
              </a:rPr>
              <a:t>O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) + 0.209 (V</a:t>
            </a:r>
            <a:r>
              <a:rPr lang="en-US" baseline="-25000" dirty="0">
                <a:latin typeface="Calibri" pitchFamily="34" charset="0"/>
              </a:rPr>
              <a:t>I </a:t>
            </a:r>
            <a:r>
              <a:rPr lang="en-US" dirty="0">
                <a:latin typeface="Calibri" pitchFamily="34" charset="0"/>
              </a:rPr>
              <a:t>- V</a:t>
            </a:r>
            <a:r>
              <a:rPr lang="en-US" baseline="-25000" dirty="0">
                <a:latin typeface="Calibri" pitchFamily="34" charset="0"/>
              </a:rPr>
              <a:t>E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90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7744" y="115909"/>
            <a:ext cx="10456571" cy="65682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A-V </a:t>
            </a:r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 difference</a:t>
            </a:r>
            <a:endParaRPr lang="en-IN" sz="36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346" y="772732"/>
            <a:ext cx="11732654" cy="61561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technique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Mixed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venous sample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from pulmonary artery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from more proximal site may result in error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streaming and incomplete mixing.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sample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source: Pulmonary vein.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sites: LV, peripheral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arteries.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desaturation (SaO2 &lt; 95%) present, right-to-left shunt must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excluded.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Reflectance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spectophotometric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oximetry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88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27656" y="270456"/>
            <a:ext cx="10953482" cy="6207331"/>
            <a:chOff x="288" y="1152"/>
            <a:chExt cx="5232" cy="2663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84" y="1521"/>
              <a:ext cx="321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O</a:t>
              </a:r>
              <a:r>
                <a:rPr lang="en-US" sz="2000" baseline="-25000" dirty="0">
                  <a:latin typeface="Calibri" pitchFamily="34" charset="0"/>
                </a:rPr>
                <a:t>2</a:t>
              </a:r>
              <a:r>
                <a:rPr lang="en-US" sz="2000" dirty="0">
                  <a:latin typeface="Calibri" pitchFamily="34" charset="0"/>
                </a:rPr>
                <a:t> carrying capacity (mL O</a:t>
              </a:r>
              <a:r>
                <a:rPr lang="en-US" sz="2000" baseline="-25000" dirty="0">
                  <a:latin typeface="Calibri" pitchFamily="34" charset="0"/>
                </a:rPr>
                <a:t>2 </a:t>
              </a:r>
              <a:r>
                <a:rPr lang="en-US" sz="2000" dirty="0">
                  <a:latin typeface="Calibri" pitchFamily="34" charset="0"/>
                </a:rPr>
                <a:t>/ L blood) = 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864" y="1752"/>
              <a:ext cx="398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    1.36 mL O</a:t>
              </a:r>
              <a:r>
                <a:rPr lang="en-US" sz="2000" baseline="-25000" dirty="0">
                  <a:latin typeface="Calibri" pitchFamily="34" charset="0"/>
                </a:rPr>
                <a:t>2 </a:t>
              </a:r>
              <a:r>
                <a:rPr lang="en-US" sz="2000" dirty="0">
                  <a:latin typeface="Calibri" pitchFamily="34" charset="0"/>
                </a:rPr>
                <a:t>/ </a:t>
              </a:r>
              <a:r>
                <a:rPr lang="en-US" sz="2000" dirty="0" err="1">
                  <a:latin typeface="Calibri" pitchFamily="34" charset="0"/>
                </a:rPr>
                <a:t>gm</a:t>
              </a:r>
              <a:r>
                <a:rPr lang="en-US" sz="2000" dirty="0">
                  <a:latin typeface="Calibri" pitchFamily="34" charset="0"/>
                </a:rPr>
                <a:t> </a:t>
              </a:r>
              <a:r>
                <a:rPr lang="en-US" sz="2000" dirty="0" err="1">
                  <a:latin typeface="Calibri" pitchFamily="34" charset="0"/>
                </a:rPr>
                <a:t>Hgb</a:t>
              </a:r>
              <a:r>
                <a:rPr lang="en-US" sz="2000" dirty="0">
                  <a:latin typeface="Calibri" pitchFamily="34" charset="0"/>
                </a:rPr>
                <a:t> x 10 mL/</a:t>
              </a:r>
              <a:r>
                <a:rPr lang="en-US" sz="2000" dirty="0" err="1">
                  <a:latin typeface="Calibri" pitchFamily="34" charset="0"/>
                </a:rPr>
                <a:t>dL</a:t>
              </a:r>
              <a:r>
                <a:rPr lang="en-US" sz="2000" dirty="0">
                  <a:latin typeface="Calibri" pitchFamily="34" charset="0"/>
                </a:rPr>
                <a:t> x </a:t>
              </a:r>
              <a:r>
                <a:rPr lang="en-US" sz="2000" dirty="0" err="1">
                  <a:latin typeface="Calibri" pitchFamily="34" charset="0"/>
                </a:rPr>
                <a:t>Hgb</a:t>
              </a:r>
              <a:r>
                <a:rPr lang="en-US" sz="2000" dirty="0">
                  <a:latin typeface="Calibri" pitchFamily="34" charset="0"/>
                </a:rPr>
                <a:t> (</a:t>
              </a:r>
              <a:r>
                <a:rPr lang="en-US" sz="2000" dirty="0" err="1">
                  <a:latin typeface="Calibri" pitchFamily="34" charset="0"/>
                </a:rPr>
                <a:t>gm</a:t>
              </a:r>
              <a:r>
                <a:rPr lang="en-US" sz="2000" dirty="0">
                  <a:latin typeface="Calibri" pitchFamily="34" charset="0"/>
                </a:rPr>
                <a:t>/</a:t>
              </a:r>
              <a:r>
                <a:rPr lang="en-US" sz="2000" dirty="0" err="1">
                  <a:latin typeface="Calibri" pitchFamily="34" charset="0"/>
                </a:rPr>
                <a:t>dL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8" y="1152"/>
              <a:ext cx="451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FFC000"/>
                  </a:solidFill>
                  <a:latin typeface="Calibri" pitchFamily="34" charset="0"/>
                </a:rPr>
                <a:t>Step 1</a:t>
              </a:r>
              <a:r>
                <a:rPr lang="en-US" sz="2400" dirty="0">
                  <a:latin typeface="Calibri" pitchFamily="34" charset="0"/>
                </a:rPr>
                <a:t>: Theoretical oxygen carrying capacity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88" y="2075"/>
              <a:ext cx="451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FFC000"/>
                  </a:solidFill>
                  <a:latin typeface="Calibri" pitchFamily="34" charset="0"/>
                </a:rPr>
                <a:t>Step 2</a:t>
              </a:r>
              <a:r>
                <a:rPr lang="en-US" sz="2400" dirty="0">
                  <a:latin typeface="Calibri" pitchFamily="34" charset="0"/>
                </a:rPr>
                <a:t>: Determine arterial oxygen content</a:t>
              </a: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84" y="2388"/>
              <a:ext cx="494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Arterial O</a:t>
              </a:r>
              <a:r>
                <a:rPr lang="en-US" sz="2000" baseline="-25000" dirty="0">
                  <a:latin typeface="Calibri" pitchFamily="34" charset="0"/>
                </a:rPr>
                <a:t>2</a:t>
              </a:r>
              <a:r>
                <a:rPr lang="en-US" sz="2000" dirty="0">
                  <a:latin typeface="Calibri" pitchFamily="34" charset="0"/>
                </a:rPr>
                <a:t> content = Arterial saturation x O</a:t>
              </a:r>
              <a:r>
                <a:rPr lang="en-US" sz="2000" baseline="-25000" dirty="0">
                  <a:latin typeface="Calibri" pitchFamily="34" charset="0"/>
                </a:rPr>
                <a:t>2</a:t>
              </a:r>
              <a:r>
                <a:rPr lang="en-US" sz="2000" dirty="0">
                  <a:latin typeface="Calibri" pitchFamily="34" charset="0"/>
                </a:rPr>
                <a:t> carrying capacity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88" y="2720"/>
              <a:ext cx="484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FFC000"/>
                  </a:solidFill>
                  <a:latin typeface="Calibri" pitchFamily="34" charset="0"/>
                </a:rPr>
                <a:t>Step 3</a:t>
              </a:r>
              <a:r>
                <a:rPr lang="en-US" sz="2400" dirty="0">
                  <a:latin typeface="Calibri" pitchFamily="34" charset="0"/>
                </a:rPr>
                <a:t>: Determine mixed venous oxygen content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84" y="3643"/>
              <a:ext cx="504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AV O</a:t>
              </a:r>
              <a:r>
                <a:rPr lang="en-US" sz="2000" baseline="-25000" dirty="0">
                  <a:latin typeface="Calibri" pitchFamily="34" charset="0"/>
                </a:rPr>
                <a:t>2</a:t>
              </a:r>
              <a:r>
                <a:rPr lang="en-US" sz="2000" dirty="0">
                  <a:latin typeface="Calibri" pitchFamily="34" charset="0"/>
                </a:rPr>
                <a:t> difference = Arterial O2 content - Mixed venous O</a:t>
              </a:r>
              <a:r>
                <a:rPr lang="en-US" sz="2000" baseline="-25000" dirty="0">
                  <a:latin typeface="Calibri" pitchFamily="34" charset="0"/>
                </a:rPr>
                <a:t>2 </a:t>
              </a:r>
              <a:r>
                <a:rPr lang="en-US" sz="2000" dirty="0">
                  <a:latin typeface="Calibri" pitchFamily="34" charset="0"/>
                </a:rPr>
                <a:t>content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288" y="3366"/>
              <a:ext cx="484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FFC000"/>
                  </a:solidFill>
                  <a:latin typeface="Calibri" pitchFamily="34" charset="0"/>
                </a:rPr>
                <a:t>Step </a:t>
              </a:r>
              <a:r>
                <a:rPr lang="en-US" sz="2400" dirty="0" smtClean="0">
                  <a:solidFill>
                    <a:srgbClr val="FFC000"/>
                  </a:solidFill>
                  <a:latin typeface="Calibri" pitchFamily="34" charset="0"/>
                </a:rPr>
                <a:t>4</a:t>
              </a:r>
              <a:r>
                <a:rPr lang="en-US" sz="2400" dirty="0" smtClean="0">
                  <a:latin typeface="Calibri" pitchFamily="34" charset="0"/>
                </a:rPr>
                <a:t>: </a:t>
              </a:r>
              <a:r>
                <a:rPr lang="en-US" sz="2400" dirty="0">
                  <a:latin typeface="Calibri" pitchFamily="34" charset="0"/>
                </a:rPr>
                <a:t>Determine A-V O</a:t>
              </a:r>
              <a:r>
                <a:rPr lang="en-US" sz="2400" baseline="-25000" dirty="0">
                  <a:latin typeface="Calibri" pitchFamily="34" charset="0"/>
                </a:rPr>
                <a:t>2</a:t>
              </a:r>
              <a:r>
                <a:rPr lang="en-US" sz="2400" dirty="0">
                  <a:latin typeface="Calibri" pitchFamily="34" charset="0"/>
                </a:rPr>
                <a:t> oxygen difference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84" y="2997"/>
              <a:ext cx="513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Mixed venous O</a:t>
              </a:r>
              <a:r>
                <a:rPr lang="en-US" sz="2000" baseline="-25000" dirty="0">
                  <a:latin typeface="Calibri" pitchFamily="34" charset="0"/>
                </a:rPr>
                <a:t>2</a:t>
              </a:r>
              <a:r>
                <a:rPr lang="en-US" sz="2000" dirty="0">
                  <a:latin typeface="Calibri" pitchFamily="34" charset="0"/>
                </a:rPr>
                <a:t> content = MV saturation x O</a:t>
              </a:r>
              <a:r>
                <a:rPr lang="en-US" sz="2000" baseline="-25000" dirty="0">
                  <a:latin typeface="Calibri" pitchFamily="34" charset="0"/>
                </a:rPr>
                <a:t>2</a:t>
              </a:r>
              <a:r>
                <a:rPr lang="en-US" sz="2000" dirty="0">
                  <a:latin typeface="Calibri" pitchFamily="34" charset="0"/>
                </a:rPr>
                <a:t> carrying 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3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" y="451722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Cardiac Output </a:t>
            </a:r>
            <a:r>
              <a:rPr lang="en-US" sz="3600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Measurement by Fick </a:t>
            </a:r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Oxygen Method</a:t>
            </a:r>
            <a:endParaRPr lang="en-IN" sz="36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" y="1321770"/>
            <a:ext cx="11900078" cy="58083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10%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Error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collection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venous blood sample.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collection of mixed venous sample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quotient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expired is not equal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 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consumption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 6%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 AV 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 5%.  Narrow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A-V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differences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more subject to error, and therefore Fick method is most accurate in low cardiac output states where AV 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difference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is high.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947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45" y="543230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  <a:cs typeface="Times New Roman" panose="02020603050405020304" pitchFamily="18" charset="0"/>
              </a:rPr>
              <a:t>Does VO₂ actually need to be measured</a:t>
            </a:r>
            <a:endParaRPr lang="en-IN" sz="3600" dirty="0">
              <a:solidFill>
                <a:srgbClr val="FFC000"/>
              </a:solidFill>
              <a:latin typeface="Adobe Caslon Pro Bold" panose="0205070206050A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135" y="1860997"/>
            <a:ext cx="11603865" cy="49970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difficulties,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O₂ consumption can be predicted from BSA.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O₂ consumption- 125 ml/m² or 110 ml/m² for elderly patients.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output by indicator dilution technique -108 patients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(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dilution 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126±26 ml/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/m²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 consumption v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aried widely among adults at the time of cardiac catheterization.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019310" y="350056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oxygen difference</a:t>
            </a:r>
          </a:p>
        </p:txBody>
      </p:sp>
    </p:spTree>
    <p:extLst>
      <p:ext uri="{BB962C8B-B14F-4D97-AF65-F5344CB8AC3E}">
        <p14:creationId xmlns:p14="http://schemas.microsoft.com/office/powerpoint/2010/main" val="18911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4"/>
            <a:ext cx="11999742" cy="670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Indicator/Dye </a:t>
            </a:r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Dilution </a:t>
            </a:r>
            <a:r>
              <a:rPr lang="en-US" sz="3600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Method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67" y="1800665"/>
            <a:ext cx="11873133" cy="530351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 application of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ick’s principle.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types-Continuous  infusion and single injection method.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indicator substance(non toxic) which mixes completely with blood and whose concentration can be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neither added nor subtracted from blood during passage between injection and sampling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sample must pass the sampling site before recirculation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go through a portion of circulation where all the blood of the body becomes mixed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87" y="2445361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CARDIAC OUTPUT MEASUREMENT</a:t>
            </a:r>
            <a:endParaRPr lang="en-IN" sz="36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44" y="4507606"/>
            <a:ext cx="10753859" cy="1372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44" y="188130"/>
            <a:ext cx="10002129" cy="7544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Indicator Dilution </a:t>
            </a:r>
            <a:r>
              <a:rPr lang="en-US" sz="3600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Method Cont.…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3"/>
            <a:ext cx="11788726" cy="474824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Indocyanine green (volume and concentration fixed) injected as a bolus into right side of circulation (pulmonary artery)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taken from peripheral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artery, withdrawing continuously at a fixed rate , to calculate the amount of dye remaining in heart.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Indocyanine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green concentration measured by densitometry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STEWART HAMILTON EQUATION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10" y="4746373"/>
            <a:ext cx="2866593" cy="1033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41" y="4607367"/>
            <a:ext cx="2486462" cy="11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167213" y="973633"/>
            <a:ext cx="5617715" cy="4041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2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794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dobe Caslon Pro Bold" panose="0205070206050A020403" pitchFamily="18" charset="0"/>
                <a:cs typeface="Times New Roman" panose="02020603050405020304" pitchFamily="18" charset="0"/>
              </a:rPr>
              <a:t>Errors in Indocyanine </a:t>
            </a:r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  <a:cs typeface="Times New Roman" panose="02020603050405020304" pitchFamily="18" charset="0"/>
              </a:rPr>
              <a:t>Green Method</a:t>
            </a:r>
            <a:endParaRPr lang="en-IN" sz="3600" dirty="0">
              <a:solidFill>
                <a:srgbClr val="FFC000"/>
              </a:solidFill>
              <a:latin typeface="Adobe Caslon Pro Bold" panose="0205070206050A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918952"/>
            <a:ext cx="11629623" cy="5153696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nstable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introduced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rapidly as single bolus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must mix thoroughly with blood, and should be injected just proximal or into cardiac chamber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Low cardiac output states and shunts that lead to early recirculation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Withdrawal rate of arterial sample must be constant</a:t>
            </a:r>
          </a:p>
          <a:p>
            <a:pPr marL="0" indent="0">
              <a:lnSpc>
                <a:spcPct val="150000"/>
              </a:lnSpc>
              <a:buNone/>
            </a:pP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981200" y="5105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37159" y="2500459"/>
            <a:ext cx="9404723" cy="1400530"/>
          </a:xfrm>
        </p:spPr>
        <p:txBody>
          <a:bodyPr>
            <a:normAutofit/>
          </a:bodyPr>
          <a:lstStyle/>
          <a:p>
            <a:endParaRPr lang="en-IN" sz="3600" dirty="0">
              <a:latin typeface="Adobe Caslon Pro Bold" panose="0205070206050A0204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7425" y="1359710"/>
            <a:ext cx="12024575" cy="484245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Fegler 1954        (CONSERVATION OF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saline or 5%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Dextrose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alloon-tipped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flow-directed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hermistor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tip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to 30 cm proximal to the tip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 to PA (proximal opening –SVC or RA, thermistor –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10 mL to proximal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temperature at the thermistor recorded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949261" y="211997"/>
            <a:ext cx="597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Thermodilution Method</a:t>
            </a:r>
            <a:endParaRPr lang="en-IN" sz="36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Optimal injection rate : 2.5 ml / sec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Repeated 2-3 times.   Average calculated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73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452718"/>
            <a:ext cx="8439259" cy="62958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6" y="3013656"/>
            <a:ext cx="3776678" cy="16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4" y="452718"/>
            <a:ext cx="8720415" cy="5900670"/>
          </a:xfrm>
        </p:spPr>
      </p:pic>
    </p:spTree>
    <p:extLst>
      <p:ext uri="{BB962C8B-B14F-4D97-AF65-F5344CB8AC3E}">
        <p14:creationId xmlns:p14="http://schemas.microsoft.com/office/powerpoint/2010/main" val="4200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9" y="1152983"/>
            <a:ext cx="6323526" cy="5020825"/>
          </a:xfrm>
        </p:spPr>
      </p:pic>
    </p:spTree>
    <p:extLst>
      <p:ext uri="{BB962C8B-B14F-4D97-AF65-F5344CB8AC3E}">
        <p14:creationId xmlns:p14="http://schemas.microsoft.com/office/powerpoint/2010/main" val="30091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5" y="1010991"/>
            <a:ext cx="11075831" cy="5847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over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 cyanine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dye method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Withdrawal of blood not necessary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 puncture not required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(saline or D5W)- inert and inexpensive.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Virtually no recirculation, simplifying computer analysis of primary curve sample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244699"/>
            <a:ext cx="12531144" cy="624625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  <a:latin typeface="Adobe Caslon Pro Bold" panose="0205070206050A020403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buFont typeface="Arial" pitchFamily="34" charset="0"/>
              <a:buNone/>
            </a:pPr>
            <a:endParaRPr lang="en-US" sz="2400" dirty="0">
              <a:solidFill>
                <a:schemeClr val="tx1"/>
              </a:solidFill>
              <a:latin typeface="Adobe Caslon Pro Bold" panose="0205070206050A020403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  <a:latin typeface="Adobe Caslon Pro Bold" panose="0205070206050A020403" pitchFamily="18" charset="0"/>
                <a:cs typeface="Times New Roman" panose="02020603050405020304" pitchFamily="18" charset="0"/>
              </a:rPr>
              <a:t>       Sources of Error (-15%)</a:t>
            </a:r>
            <a:endParaRPr lang="en-US" sz="2400" dirty="0">
              <a:solidFill>
                <a:schemeClr val="tx1"/>
              </a:solidFill>
              <a:latin typeface="Adobe Caslon Pro Bold" panose="0205070206050A020403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Unreliable in tricuspid regurgitation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 temperature of blood in pulmonary artery may fluctuate with respiratory and cardiac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low cardiac output states (CO &lt; 3.5 L/min) due to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blood by walls of cardiac chambers and surrounding tissues.  The reduction in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pulmonary arterial sampling site will result in overestimation of cardiac output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 correction factor (0.825) corrects for catheter warming but will not account for warming of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syringe by the hand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28" y="308855"/>
            <a:ext cx="10515600" cy="1325563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Introduction</a:t>
            </a:r>
            <a:endParaRPr lang="en-IN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2" y="1634418"/>
            <a:ext cx="121920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of blood delivered to the systemic circulation per unit time expressed in L/min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of measurement: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Fick-Oxygen Method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Indicator-Dilution Methods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Indocyanine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Thermodilution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5840" y="21540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>
                <a:latin typeface="Adobe Caslon Pro Bold" panose="0205070206050A020403" pitchFamily="18" charset="0"/>
                <a:cs typeface="Times New Roman" panose="02020603050405020304" pitchFamily="18" charset="0"/>
              </a:rPr>
              <a:t>Pitfalls Of CO Measurement</a:t>
            </a:r>
            <a:endParaRPr lang="en-IN" sz="3600" dirty="0">
              <a:latin typeface="Adobe Caslon Pro Bold" panose="0205070206050A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0762" y="1298018"/>
            <a:ext cx="4937760" cy="736282"/>
          </a:xfrm>
        </p:spPr>
        <p:txBody>
          <a:bodyPr/>
          <a:lstStyle/>
          <a:p>
            <a:pPr algn="ctr"/>
            <a:r>
              <a:rPr lang="en-IN" b="1" dirty="0" smtClean="0"/>
              <a:t>FICK’S METHOD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2567913"/>
            <a:ext cx="4937760" cy="37193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Inadequate mixing of blood in 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Inappropriate sampling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Contamination of blood with air,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hep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saline.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VO₂-not usually measured.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Improper measurement of VO₂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High output states with narrow A V O₂ difference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344529" y="1846051"/>
            <a:ext cx="4937760" cy="736282"/>
          </a:xfrm>
        </p:spPr>
        <p:txBody>
          <a:bodyPr/>
          <a:lstStyle/>
          <a:p>
            <a:pPr algn="ctr"/>
            <a:r>
              <a:rPr lang="en-IN" b="1" dirty="0" smtClean="0"/>
              <a:t>THERMODILUTION METHOD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3"/>
            <a:ext cx="5190978" cy="3691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Low output states (incomplete mixing of indicator)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AF (incomplete mixing of indicator)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TR (indicator abnormally recirculated)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Intra cardiac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shunts (indicator abnormally recirculated)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Administration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of IVF simultaneously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542" y="1"/>
            <a:ext cx="10090101" cy="717452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latin typeface="Adobe Caslon Pro Bold" panose="0205070206050A020403" pitchFamily="18" charset="0"/>
              </a:rPr>
              <a:t>Conclusion</a:t>
            </a:r>
            <a:endParaRPr lang="en-IN" sz="3600" b="1" dirty="0">
              <a:latin typeface="Adobe Caslon Pro Bold" panose="0205070206050A0204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" y="984739"/>
            <a:ext cx="11938715" cy="53645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Low cardiac output states,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ick’s method is more reliable.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high cardiac output states, thermo dilution method is reliable.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PR, TR and intra cardiac shunts, thermo dilution is not reliable.</a:t>
            </a:r>
          </a:p>
        </p:txBody>
      </p:sp>
    </p:spTree>
    <p:extLst>
      <p:ext uri="{BB962C8B-B14F-4D97-AF65-F5344CB8AC3E}">
        <p14:creationId xmlns:p14="http://schemas.microsoft.com/office/powerpoint/2010/main" val="20273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070" y="2356833"/>
            <a:ext cx="88220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SHUNT DETECTION AND QUANTIFICATION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744" y="888795"/>
            <a:ext cx="85010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SHUNT 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     Detect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     </a:t>
            </a:r>
            <a:r>
              <a:rPr lang="en-US" sz="2400" dirty="0" err="1">
                <a:latin typeface="Arial Narrow" panose="020B0606020202030204" pitchFamily="34" charset="0"/>
              </a:rPr>
              <a:t>Localisation</a:t>
            </a: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     Quantification</a:t>
            </a:r>
            <a:endParaRPr lang="en-IN" sz="2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744" y="3781031"/>
            <a:ext cx="100981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POINTERS TO SUSPECT INTRA CARDIAC </a:t>
            </a:r>
            <a:r>
              <a:rPr lang="en-US" sz="24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SHUNT :</a:t>
            </a:r>
            <a:endParaRPr lang="en-US" sz="24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 Narrow" panose="020B0606020202030204" pitchFamily="34" charset="0"/>
              </a:rPr>
              <a:t>     </a:t>
            </a:r>
            <a:r>
              <a:rPr lang="en-US" sz="2400" dirty="0" smtClean="0">
                <a:latin typeface="Arial Narrow" panose="020B0606020202030204" pitchFamily="34" charset="0"/>
              </a:rPr>
              <a:t>Unexplained </a:t>
            </a:r>
            <a:r>
              <a:rPr lang="en-US" sz="2400" dirty="0">
                <a:latin typeface="Arial Narrow" panose="020B0606020202030204" pitchFamily="34" charset="0"/>
              </a:rPr>
              <a:t>Systemic  arterial </a:t>
            </a:r>
            <a:r>
              <a:rPr lang="en-US" sz="2400" dirty="0" smtClean="0">
                <a:latin typeface="Arial Narrow" panose="020B0606020202030204" pitchFamily="34" charset="0"/>
              </a:rPr>
              <a:t> desaturation</a:t>
            </a:r>
            <a:endParaRPr lang="en-US" sz="2400" dirty="0">
              <a:latin typeface="Arial Narrow" panose="020B0606020202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 Narrow" panose="020B0606020202030204" pitchFamily="34" charset="0"/>
              </a:rPr>
              <a:t>     </a:t>
            </a:r>
            <a:r>
              <a:rPr lang="en-US" sz="2400" dirty="0" smtClean="0">
                <a:latin typeface="Arial Narrow" panose="020B0606020202030204" pitchFamily="34" charset="0"/>
              </a:rPr>
              <a:t>PA </a:t>
            </a:r>
            <a:r>
              <a:rPr lang="en-US" sz="2400" dirty="0">
                <a:latin typeface="Arial Narrow" panose="020B0606020202030204" pitchFamily="34" charset="0"/>
              </a:rPr>
              <a:t>Saturation Unexpectedly High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  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86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3999" y="571480"/>
            <a:ext cx="9886683" cy="7143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O2 CONTENT </a:t>
            </a:r>
          </a:p>
          <a:p>
            <a:pPr>
              <a:buNone/>
              <a:defRPr/>
            </a:pPr>
            <a:r>
              <a:rPr lang="en-US" dirty="0" smtClean="0"/>
              <a:t>              Total amount of oxygen present in a blood</a:t>
            </a:r>
          </a:p>
          <a:p>
            <a:pPr>
              <a:buNone/>
              <a:defRPr/>
            </a:pPr>
            <a:r>
              <a:rPr lang="en-US" sz="2300" dirty="0">
                <a:solidFill>
                  <a:srgbClr val="92D050"/>
                </a:solidFill>
              </a:rPr>
              <a:t>            </a:t>
            </a:r>
            <a:r>
              <a:rPr lang="en-US" sz="2300" dirty="0" smtClean="0">
                <a:solidFill>
                  <a:srgbClr val="92D050"/>
                </a:solidFill>
              </a:rPr>
              <a:t>(</a:t>
            </a:r>
            <a:r>
              <a:rPr lang="en-US" sz="2300" dirty="0">
                <a:solidFill>
                  <a:srgbClr val="92D050"/>
                </a:solidFill>
              </a:rPr>
              <a:t>O2 bound to </a:t>
            </a:r>
            <a:r>
              <a:rPr lang="en-US" sz="2300" dirty="0" err="1">
                <a:solidFill>
                  <a:srgbClr val="92D050"/>
                </a:solidFill>
              </a:rPr>
              <a:t>Hb</a:t>
            </a:r>
            <a:r>
              <a:rPr lang="en-US" sz="2300" dirty="0">
                <a:solidFill>
                  <a:srgbClr val="92D050"/>
                </a:solidFill>
              </a:rPr>
              <a:t> + Plasma Dissolved O2)</a:t>
            </a:r>
          </a:p>
          <a:p>
            <a:pPr>
              <a:buNone/>
              <a:defRPr/>
            </a:pPr>
            <a:r>
              <a:rPr lang="en-US" dirty="0" smtClean="0"/>
              <a:t>              </a:t>
            </a:r>
            <a:r>
              <a:rPr lang="en-US" dirty="0" err="1" smtClean="0"/>
              <a:t>Calcuted</a:t>
            </a:r>
            <a:r>
              <a:rPr lang="en-US" dirty="0" smtClean="0"/>
              <a:t> directly or derived</a:t>
            </a:r>
          </a:p>
          <a:p>
            <a:pPr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O2 SATURATION</a:t>
            </a:r>
          </a:p>
          <a:p>
            <a:pPr>
              <a:buNone/>
              <a:defRPr/>
            </a:pPr>
            <a:r>
              <a:rPr lang="en-US" dirty="0" smtClean="0"/>
              <a:t>              O2 bound to </a:t>
            </a:r>
            <a:r>
              <a:rPr lang="en-US" dirty="0" err="1" smtClean="0"/>
              <a:t>Hb</a:t>
            </a: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O2 CARRYING CAPACITY OF </a:t>
            </a:r>
            <a:r>
              <a:rPr lang="en-US" b="1" dirty="0" err="1" smtClean="0">
                <a:solidFill>
                  <a:srgbClr val="FFC000"/>
                </a:solidFill>
              </a:rPr>
              <a:t>Hb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= 1.36 ML O2 PER GRAM OF HB</a:t>
            </a:r>
          </a:p>
          <a:p>
            <a:pPr>
              <a:defRPr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DISSOLVED O2 </a:t>
            </a:r>
            <a:r>
              <a:rPr lang="en-US" dirty="0" smtClean="0"/>
              <a:t>=  0.03 x Partial Pressure of O2 in mm Hg</a:t>
            </a:r>
          </a:p>
          <a:p>
            <a:pPr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RELATION BETWEEN O2 SATURATION AND CONTENT</a:t>
            </a:r>
          </a:p>
          <a:p>
            <a:pPr>
              <a:buNone/>
              <a:defRPr/>
            </a:pPr>
            <a:r>
              <a:rPr lang="en-US" dirty="0" smtClean="0"/>
              <a:t>       O2 content =O2 carrying capacity of </a:t>
            </a:r>
            <a:r>
              <a:rPr lang="en-US" dirty="0" err="1" smtClean="0"/>
              <a:t>Hb</a:t>
            </a:r>
            <a:r>
              <a:rPr lang="en-US" dirty="0" smtClean="0"/>
              <a:t> x % Saturation + </a:t>
            </a:r>
          </a:p>
          <a:p>
            <a:pPr>
              <a:buNone/>
              <a:defRPr/>
            </a:pPr>
            <a:r>
              <a:rPr lang="en-US" dirty="0" smtClean="0"/>
              <a:t>                               Dissolved O2</a:t>
            </a:r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 </a:t>
            </a:r>
          </a:p>
          <a:p>
            <a:pPr>
              <a:buNone/>
              <a:defRPr/>
            </a:pPr>
            <a:endParaRPr lang="en-US" dirty="0" smtClean="0">
              <a:solidFill>
                <a:srgbClr val="FFCC66"/>
              </a:solidFill>
            </a:endParaRP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8024827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41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85794"/>
            <a:ext cx="8229600" cy="6072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Left to Right shunt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Oxygenated blood that bypasses the systemic  </a:t>
            </a:r>
          </a:p>
          <a:p>
            <a:pPr>
              <a:buNone/>
            </a:pPr>
            <a:r>
              <a:rPr lang="en-US" dirty="0" smtClean="0"/>
              <a:t>         vascular bed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Right to left shunt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Deoxygenated blood that bypasses the pulmonary  </a:t>
            </a:r>
          </a:p>
          <a:p>
            <a:pPr>
              <a:buNone/>
            </a:pPr>
            <a:r>
              <a:rPr lang="en-US" dirty="0" smtClean="0"/>
              <a:t>        vascular bed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Admixture lesion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Anatomical defects facilitates the mixing of  </a:t>
            </a:r>
          </a:p>
          <a:p>
            <a:pPr>
              <a:buNone/>
            </a:pPr>
            <a:r>
              <a:rPr lang="en-US" dirty="0" smtClean="0"/>
              <a:t>        oxygenated  &amp; deoxygenated blood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Transposition physiology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Anatomic abnormality preventing oxygenated blood </a:t>
            </a:r>
          </a:p>
          <a:p>
            <a:pPr>
              <a:buNone/>
            </a:pPr>
            <a:r>
              <a:rPr lang="en-US" dirty="0" smtClean="0"/>
              <a:t>        reaching the systemic vascular bed</a:t>
            </a:r>
          </a:p>
        </p:txBody>
      </p:sp>
    </p:spTree>
    <p:extLst>
      <p:ext uri="{BB962C8B-B14F-4D97-AF65-F5344CB8AC3E}">
        <p14:creationId xmlns:p14="http://schemas.microsoft.com/office/powerpoint/2010/main" val="8972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2800" dirty="0" smtClean="0">
                <a:solidFill>
                  <a:srgbClr val="FFC000"/>
                </a:solidFill>
              </a:rPr>
              <a:t>WHEN TO SUSPECT A SHUNT LESIONDURING A CATH STUDY?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1. Unexplained arterial desaturation.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-Arterial SpO2 &lt; 95%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-M.C cause is Alveolar Hypoventilation:-Excess sedation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                                -COPD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                                -</a:t>
            </a:r>
            <a:r>
              <a:rPr lang="en-IN" dirty="0" err="1" smtClean="0"/>
              <a:t>Pulm</a:t>
            </a:r>
            <a:r>
              <a:rPr lang="en-IN" dirty="0" smtClean="0"/>
              <a:t>. </a:t>
            </a:r>
            <a:r>
              <a:rPr lang="en-IN" dirty="0" err="1" smtClean="0"/>
              <a:t>Edema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-Try head up tilt + Deep breaths / Coughing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-Give 100% O2 via rebreathing mask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If full arterial saturation cannot be achieved, a Right to Left shunt is presumed to be present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7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2. PA blood oxygen saturation &gt; 80% : Suspect a Left to right </a:t>
            </a:r>
            <a:r>
              <a:rPr lang="en-IN" dirty="0" err="1" smtClean="0"/>
              <a:t>sterizationhunt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r>
              <a:rPr lang="en-IN" dirty="0" smtClean="0"/>
              <a:t>3.When data obtained at cardiac catheterization does not reveal a clinically suspected structural lesion.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     </a:t>
            </a:r>
            <a:r>
              <a:rPr lang="en-IN" dirty="0" err="1" smtClean="0"/>
              <a:t>Eg</a:t>
            </a:r>
            <a:r>
              <a:rPr lang="en-IN" dirty="0"/>
              <a:t>-</a:t>
            </a:r>
            <a:r>
              <a:rPr lang="en-IN" dirty="0" smtClean="0"/>
              <a:t> LV </a:t>
            </a:r>
            <a:r>
              <a:rPr lang="en-IN" dirty="0" err="1" smtClean="0"/>
              <a:t>angio</a:t>
            </a:r>
            <a:r>
              <a:rPr lang="en-IN" dirty="0" smtClean="0"/>
              <a:t> failing to reveal an MR in a patient with PSM.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78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Detection Of Left To Right Shunt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L – RT SHUNT </a:t>
            </a:r>
            <a:r>
              <a:rPr lang="en-US" dirty="0" smtClean="0"/>
              <a:t>: Detection need “</a:t>
            </a:r>
            <a:r>
              <a:rPr lang="en-US" dirty="0" smtClean="0">
                <a:solidFill>
                  <a:srgbClr val="FFC000"/>
                </a:solidFill>
              </a:rPr>
              <a:t>Significant O2 step up” </a:t>
            </a:r>
            <a:r>
              <a:rPr lang="en-US" dirty="0" smtClean="0"/>
              <a:t>in blood oxygen saturation or content in one of the right heart chamber/PA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Significant Step up </a:t>
            </a:r>
            <a:r>
              <a:rPr lang="en-US" dirty="0" smtClean="0"/>
              <a:t>: Increase in blood O2 content or saturation  that </a:t>
            </a:r>
            <a:r>
              <a:rPr lang="en-US" dirty="0" smtClean="0">
                <a:solidFill>
                  <a:srgbClr val="FFC000"/>
                </a:solidFill>
              </a:rPr>
              <a:t>exceeds the normal variability </a:t>
            </a:r>
            <a:r>
              <a:rPr lang="en-US" dirty="0" smtClean="0"/>
              <a:t>that might be observed if  multiple samples were drawn from that cardiac chamber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9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Screening for Left To Right Shunt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01080" cy="4900634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Take blood samples from SVC and PA 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If </a:t>
            </a:r>
            <a:r>
              <a:rPr lang="el-GR" dirty="0" smtClean="0"/>
              <a:t>Δ</a:t>
            </a:r>
            <a:r>
              <a:rPr lang="en-US" dirty="0" smtClean="0"/>
              <a:t> O 2 saturation between these  is </a:t>
            </a:r>
            <a:r>
              <a:rPr lang="en-US" dirty="0" smtClean="0">
                <a:solidFill>
                  <a:srgbClr val="FFC000"/>
                </a:solidFill>
              </a:rPr>
              <a:t>≥8% ,It means Left to right shunt is there 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Go ahead with a complete </a:t>
            </a:r>
            <a:r>
              <a:rPr lang="en-US" dirty="0" err="1" smtClean="0"/>
              <a:t>Oximetry</a:t>
            </a:r>
            <a:r>
              <a:rPr lang="en-US" dirty="0" smtClean="0"/>
              <a:t> run to locate and quantify the shunt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03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160" y="4378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Extraction reserve and CO</a:t>
            </a:r>
            <a:endParaRPr lang="en-IN" sz="36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005736"/>
            <a:ext cx="12192000" cy="5711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extraction of a particular nutrient is expressed as A-V difference across that tissue.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arterial blood saturation: 95%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venous blood saturation: 75%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Reserve: The factor by which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venous difference can increase at constant cardiac output, owing to changes in metabolic demand.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extraction reserve for O₂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 extreme metabolic demand, tissues can extract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120ml of O₂(40×3) from each liter of blood delivered.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Catheter for </a:t>
            </a:r>
            <a:r>
              <a:rPr lang="en-US" dirty="0" err="1" smtClean="0">
                <a:solidFill>
                  <a:srgbClr val="FFC000"/>
                </a:solidFill>
              </a:rPr>
              <a:t>Oximetry</a:t>
            </a:r>
            <a:r>
              <a:rPr lang="en-US" dirty="0" smtClean="0">
                <a:solidFill>
                  <a:srgbClr val="FFC000"/>
                </a:solidFill>
              </a:rPr>
              <a:t> run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43" y="1561564"/>
            <a:ext cx="8901146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End hole Catheter (Swan </a:t>
            </a:r>
            <a:r>
              <a:rPr lang="en-US" dirty="0" err="1" smtClean="0"/>
              <a:t>Ganz</a:t>
            </a:r>
            <a:r>
              <a:rPr lang="en-US" dirty="0" smtClean="0"/>
              <a:t> balloon flotation catheter) or one with side hole near or close to its tip (GL).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Catheter tip position adjusted by  pressure measurement 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2 ml blood should be taken from each site 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87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OXYMETRY RUN</a:t>
            </a:r>
            <a:r>
              <a:rPr lang="en-US" dirty="0" smtClean="0"/>
              <a:t>:  Sample Collection sites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4786314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IN" sz="4200" dirty="0"/>
              <a:t>Left and/or Right PA</a:t>
            </a:r>
          </a:p>
          <a:p>
            <a:pPr>
              <a:lnSpc>
                <a:spcPct val="170000"/>
              </a:lnSpc>
            </a:pPr>
            <a:r>
              <a:rPr lang="en-IN" sz="4200" dirty="0"/>
              <a:t>MPA</a:t>
            </a:r>
          </a:p>
          <a:p>
            <a:pPr>
              <a:lnSpc>
                <a:spcPct val="170000"/>
              </a:lnSpc>
            </a:pPr>
            <a:r>
              <a:rPr lang="en-IN" sz="4200" dirty="0"/>
              <a:t>RVOT</a:t>
            </a:r>
          </a:p>
          <a:p>
            <a:pPr>
              <a:lnSpc>
                <a:spcPct val="170000"/>
              </a:lnSpc>
            </a:pPr>
            <a:r>
              <a:rPr lang="en-US" sz="4200" dirty="0"/>
              <a:t>Mid RV</a:t>
            </a:r>
            <a:endParaRPr lang="en-IN" sz="4200" dirty="0"/>
          </a:p>
          <a:p>
            <a:pPr>
              <a:lnSpc>
                <a:spcPct val="170000"/>
              </a:lnSpc>
            </a:pPr>
            <a:r>
              <a:rPr lang="en-IN" sz="4200" dirty="0"/>
              <a:t>RV near TV or Apex</a:t>
            </a:r>
          </a:p>
          <a:p>
            <a:pPr>
              <a:lnSpc>
                <a:spcPct val="170000"/>
              </a:lnSpc>
            </a:pPr>
            <a:r>
              <a:rPr lang="en-IN" sz="4200" dirty="0"/>
              <a:t>RA (low or near TV). </a:t>
            </a:r>
          </a:p>
          <a:p>
            <a:pPr>
              <a:lnSpc>
                <a:spcPct val="170000"/>
              </a:lnSpc>
            </a:pPr>
            <a:r>
              <a:rPr lang="en-IN" sz="4200" dirty="0"/>
              <a:t>Mid RA.</a:t>
            </a:r>
          </a:p>
          <a:p>
            <a:pPr>
              <a:lnSpc>
                <a:spcPct val="170000"/>
              </a:lnSpc>
            </a:pPr>
            <a:r>
              <a:rPr lang="en-US" sz="4200" dirty="0"/>
              <a:t>High RA</a:t>
            </a:r>
            <a:endParaRPr lang="en-IN" sz="4200" dirty="0"/>
          </a:p>
          <a:p>
            <a:pPr>
              <a:lnSpc>
                <a:spcPct val="170000"/>
              </a:lnSpc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1600200"/>
            <a:ext cx="4500562" cy="590076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IN" sz="4400" dirty="0"/>
              <a:t>Low  SVC  (Near junction with RA</a:t>
            </a:r>
          </a:p>
          <a:p>
            <a:pPr>
              <a:lnSpc>
                <a:spcPct val="120000"/>
              </a:lnSpc>
            </a:pPr>
            <a:r>
              <a:rPr lang="en-IN" sz="4400" dirty="0"/>
              <a:t>High SVC  (Near junction with   </a:t>
            </a:r>
          </a:p>
          <a:p>
            <a:pPr>
              <a:lnSpc>
                <a:spcPct val="120000"/>
              </a:lnSpc>
              <a:buNone/>
            </a:pPr>
            <a:r>
              <a:rPr lang="en-IN" sz="4400" dirty="0"/>
              <a:t>                          </a:t>
            </a:r>
            <a:r>
              <a:rPr lang="en-IN" sz="4400" dirty="0" err="1"/>
              <a:t>innominate</a:t>
            </a:r>
            <a:r>
              <a:rPr lang="en-IN" sz="4400" dirty="0"/>
              <a:t> vein)</a:t>
            </a:r>
          </a:p>
          <a:p>
            <a:pPr>
              <a:lnSpc>
                <a:spcPct val="120000"/>
              </a:lnSpc>
            </a:pPr>
            <a:r>
              <a:rPr lang="en-IN" sz="4400" dirty="0"/>
              <a:t>IVC  high (just at or below </a:t>
            </a:r>
          </a:p>
          <a:p>
            <a:pPr>
              <a:lnSpc>
                <a:spcPct val="120000"/>
              </a:lnSpc>
              <a:buNone/>
            </a:pPr>
            <a:r>
              <a:rPr lang="en-IN" sz="4400" dirty="0"/>
              <a:t>                      diaphragm)</a:t>
            </a:r>
          </a:p>
          <a:p>
            <a:pPr>
              <a:lnSpc>
                <a:spcPct val="120000"/>
              </a:lnSpc>
            </a:pPr>
            <a:r>
              <a:rPr lang="en-IN" sz="4400" dirty="0"/>
              <a:t>IVC low (at L4- L5)</a:t>
            </a:r>
          </a:p>
          <a:p>
            <a:pPr>
              <a:lnSpc>
                <a:spcPct val="120000"/>
              </a:lnSpc>
            </a:pPr>
            <a:r>
              <a:rPr lang="en-IN" sz="4400" dirty="0"/>
              <a:t>LV </a:t>
            </a:r>
          </a:p>
          <a:p>
            <a:pPr>
              <a:lnSpc>
                <a:spcPct val="120000"/>
              </a:lnSpc>
            </a:pPr>
            <a:r>
              <a:rPr lang="en-IN" sz="4400" dirty="0"/>
              <a:t>Aorta (distal to insertion of </a:t>
            </a:r>
            <a:r>
              <a:rPr lang="en-IN" sz="4400" dirty="0" err="1"/>
              <a:t>ductus</a:t>
            </a:r>
            <a:r>
              <a:rPr lang="en-IN" sz="4400" dirty="0"/>
              <a:t>)</a:t>
            </a:r>
          </a:p>
          <a:p>
            <a:pPr>
              <a:lnSpc>
                <a:spcPct val="170000"/>
              </a:lnSpc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524365" y="6429397"/>
            <a:ext cx="670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.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575" y="976314"/>
            <a:ext cx="75628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62" y="2071678"/>
            <a:ext cx="70009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9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259" y="296214"/>
            <a:ext cx="8229600" cy="92867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GUIDELINES FOR OPTIMUM USE OF OXIMETRIC METHOD FOR SHUNT DETECTION AND QUANTIFICATION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422" y="1740039"/>
            <a:ext cx="9001156" cy="592933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N" dirty="0" smtClean="0"/>
              <a:t>Blood samples at </a:t>
            </a:r>
            <a:r>
              <a:rPr lang="en-IN" dirty="0" smtClean="0">
                <a:solidFill>
                  <a:srgbClr val="FFC000"/>
                </a:solidFill>
              </a:rPr>
              <a:t>multiple sites </a:t>
            </a:r>
            <a:r>
              <a:rPr lang="en-IN" dirty="0" smtClean="0"/>
              <a:t>should be obtained </a:t>
            </a:r>
            <a:r>
              <a:rPr lang="en-IN" dirty="0" smtClean="0">
                <a:solidFill>
                  <a:srgbClr val="FFC000"/>
                </a:solidFill>
              </a:rPr>
              <a:t>rapidly</a:t>
            </a:r>
            <a:r>
              <a:rPr lang="en-IN" dirty="0" smtClean="0"/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IN" dirty="0" smtClean="0"/>
              <a:t>     The entire procedure should take &lt; 7 Minutes. </a:t>
            </a:r>
          </a:p>
          <a:p>
            <a:pPr algn="just">
              <a:lnSpc>
                <a:spcPct val="160000"/>
              </a:lnSpc>
            </a:pPr>
            <a:r>
              <a:rPr lang="en-IN" dirty="0" smtClean="0"/>
              <a:t>Blood </a:t>
            </a:r>
            <a:r>
              <a:rPr lang="en-IN" dirty="0" smtClean="0">
                <a:solidFill>
                  <a:srgbClr val="FFC000"/>
                </a:solidFill>
              </a:rPr>
              <a:t>O</a:t>
            </a:r>
            <a:r>
              <a:rPr lang="en-IN" baseline="-25000" dirty="0" smtClean="0">
                <a:solidFill>
                  <a:srgbClr val="FFC000"/>
                </a:solidFill>
              </a:rPr>
              <a:t>2</a:t>
            </a:r>
            <a:r>
              <a:rPr lang="en-IN" dirty="0" smtClean="0">
                <a:solidFill>
                  <a:srgbClr val="FFC000"/>
                </a:solidFill>
              </a:rPr>
              <a:t> saturation data </a:t>
            </a:r>
            <a:r>
              <a:rPr lang="en-IN" dirty="0" smtClean="0"/>
              <a:t>rather than O</a:t>
            </a:r>
            <a:r>
              <a:rPr lang="en-IN" baseline="-25000" dirty="0" smtClean="0"/>
              <a:t>2</a:t>
            </a:r>
            <a:r>
              <a:rPr lang="en-IN" dirty="0" smtClean="0"/>
              <a:t> content data are </a:t>
            </a:r>
            <a:r>
              <a:rPr lang="en-IN" dirty="0" smtClean="0">
                <a:solidFill>
                  <a:srgbClr val="FFC000"/>
                </a:solidFill>
              </a:rPr>
              <a:t>preferable</a:t>
            </a:r>
          </a:p>
          <a:p>
            <a:pPr algn="just">
              <a:lnSpc>
                <a:spcPct val="160000"/>
              </a:lnSpc>
            </a:pPr>
            <a:r>
              <a:rPr lang="en-IN" dirty="0" smtClean="0"/>
              <a:t>Comparison of the </a:t>
            </a:r>
            <a:r>
              <a:rPr lang="en-IN" dirty="0" smtClean="0">
                <a:solidFill>
                  <a:srgbClr val="FFC000"/>
                </a:solidFill>
              </a:rPr>
              <a:t>mean of all values</a:t>
            </a:r>
            <a:r>
              <a:rPr lang="en-IN" dirty="0" smtClean="0"/>
              <a:t> obtained in the respective chambers is </a:t>
            </a:r>
            <a:r>
              <a:rPr lang="en-IN" dirty="0" smtClean="0">
                <a:solidFill>
                  <a:srgbClr val="FFC000"/>
                </a:solidFill>
              </a:rPr>
              <a:t>preferable</a:t>
            </a:r>
            <a:r>
              <a:rPr lang="en-IN" dirty="0" smtClean="0"/>
              <a:t> to comparison of highest values in each chamber. </a:t>
            </a:r>
          </a:p>
          <a:p>
            <a:pPr algn="just">
              <a:lnSpc>
                <a:spcPct val="160000"/>
              </a:lnSpc>
            </a:pPr>
            <a:r>
              <a:rPr lang="en-IN" dirty="0" smtClean="0"/>
              <a:t>Because of the important influence of SBF on shunt detection</a:t>
            </a:r>
            <a:r>
              <a:rPr lang="en-IN" dirty="0" smtClean="0">
                <a:solidFill>
                  <a:srgbClr val="FFC000"/>
                </a:solidFill>
              </a:rPr>
              <a:t> exercise </a:t>
            </a:r>
            <a:r>
              <a:rPr lang="en-IN" dirty="0" smtClean="0"/>
              <a:t>should be used in equivocal cases where a low SBF is present at rest.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76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GUIDELINES FOR OPTIMUM USE OF OXIMETRIC METHOD FOR SHUNT DETECTION AND QUANTIFICATION </a:t>
            </a:r>
            <a:r>
              <a:rPr lang="en-IN" sz="2400" dirty="0" err="1">
                <a:solidFill>
                  <a:srgbClr val="FFC000"/>
                </a:solidFill>
              </a:rPr>
              <a:t>conti</a:t>
            </a:r>
            <a:r>
              <a:rPr lang="en-IN" sz="2400" dirty="0">
                <a:solidFill>
                  <a:srgbClr val="FFC000"/>
                </a:solidFill>
              </a:rPr>
              <a:t> . .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The sampling to be done  with the patient breathing </a:t>
            </a:r>
            <a:r>
              <a:rPr lang="en-IN" dirty="0" smtClean="0">
                <a:solidFill>
                  <a:srgbClr val="FFC000"/>
                </a:solidFill>
              </a:rPr>
              <a:t>room air or a gas mixture </a:t>
            </a:r>
            <a:r>
              <a:rPr lang="en-IN" dirty="0" smtClean="0"/>
              <a:t>containing </a:t>
            </a:r>
            <a:r>
              <a:rPr lang="en-IN" dirty="0" smtClean="0">
                <a:solidFill>
                  <a:srgbClr val="FFC000"/>
                </a:solidFill>
              </a:rPr>
              <a:t>no more than a maximum of 30% oxygen  </a:t>
            </a:r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  <a:p>
            <a:pPr algn="just">
              <a:lnSpc>
                <a:spcPct val="150000"/>
              </a:lnSpc>
            </a:pPr>
            <a:r>
              <a:rPr lang="en-IN" dirty="0" smtClean="0"/>
              <a:t>Saturation data may be inaccurate in patients breathing more than 30% oxygen, as a </a:t>
            </a:r>
            <a:r>
              <a:rPr lang="en-IN" dirty="0" smtClean="0">
                <a:solidFill>
                  <a:srgbClr val="FFC000"/>
                </a:solidFill>
              </a:rPr>
              <a:t>significant amount of oxygen may be present in dissolved form </a:t>
            </a:r>
            <a:r>
              <a:rPr lang="en-IN" dirty="0" smtClean="0"/>
              <a:t>in the pulmonary venous sample.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49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Normal values for O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 saturation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290" y="1714488"/>
            <a:ext cx="66437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22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5397" y="811552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8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470" y="244698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Detection of Left to Right Shunt by </a:t>
            </a:r>
            <a:r>
              <a:rPr lang="en-US" sz="3200" dirty="0" err="1">
                <a:solidFill>
                  <a:srgbClr val="FFC000"/>
                </a:solidFill>
              </a:rPr>
              <a:t>Oximetry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endParaRPr lang="en-IN" sz="3200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752073"/>
              </p:ext>
            </p:extLst>
          </p:nvPr>
        </p:nvGraphicFramePr>
        <p:xfrm>
          <a:off x="1633471" y="0"/>
          <a:ext cx="8229600" cy="668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25"/>
                <a:gridCol w="876925"/>
                <a:gridCol w="944380"/>
                <a:gridCol w="1281659"/>
                <a:gridCol w="1253362"/>
                <a:gridCol w="2389249"/>
              </a:tblGrid>
              <a:tr h="365771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  Criteria</a:t>
                      </a:r>
                      <a:r>
                        <a:rPr lang="en-US" baseline="0" dirty="0" smtClean="0"/>
                        <a:t> for Significant Step up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554527">
                <a:tc rowSpan="2"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Difference in Mean between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Distal and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Proximal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chamber samples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Difference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in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Highest value between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Proximal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and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Distal chamber</a:t>
                      </a:r>
                    </a:p>
                    <a:p>
                      <a:endParaRPr lang="en-IN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Approximate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 Minimal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</a:rPr>
                        <a:t>Q</a:t>
                      </a:r>
                      <a:r>
                        <a:rPr lang="en-US" sz="1600" baseline="-25000" dirty="0" err="1" smtClean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/Q</a:t>
                      </a:r>
                      <a:r>
                        <a:rPr lang="en-US" sz="1600" baseline="-25000" dirty="0" smtClean="0">
                          <a:solidFill>
                            <a:srgbClr val="002060"/>
                          </a:solidFill>
                        </a:rPr>
                        <a:t>s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required to  Detection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( Assuming SBFI=3L/min/M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IN" sz="16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31542">
                <a:tc vMerge="1"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% sat</a:t>
                      </a:r>
                      <a:endParaRPr lang="en-IN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2060"/>
                          </a:solidFill>
                        </a:rPr>
                        <a:t>vol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%</a:t>
                      </a:r>
                      <a:endParaRPr lang="en-IN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% sat</a:t>
                      </a:r>
                      <a:endParaRPr lang="en-IN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vol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94490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Atrial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(SVC/IVC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to  RA</a:t>
                      </a:r>
                      <a:endParaRPr lang="en-IN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7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1.3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≥11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2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1.5-1.9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973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Ventricular</a:t>
                      </a:r>
                    </a:p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(RA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to RV)</a:t>
                      </a:r>
                      <a:endParaRPr lang="en-IN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5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10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≥1.7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1.3-1.5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973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Great vessel</a:t>
                      </a:r>
                    </a:p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(RV to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PA)</a:t>
                      </a:r>
                      <a:endParaRPr lang="en-IN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5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5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1.3</a:t>
                      </a:r>
                    </a:p>
                  </a:txBody>
                  <a:tcPr/>
                </a:tc>
              </a:tr>
              <a:tr h="89276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Any level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7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1.3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8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≥1.5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8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Causes of O</a:t>
            </a:r>
            <a:r>
              <a:rPr lang="en-US" baseline="-25000" dirty="0" smtClean="0"/>
              <a:t>2</a:t>
            </a:r>
            <a:r>
              <a:rPr lang="en-US" dirty="0" smtClean="0"/>
              <a:t> Step up at various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20" y="2071679"/>
            <a:ext cx="4038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C000"/>
                </a:solidFill>
              </a:rPr>
              <a:t>Atrial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PAPVC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RSOV to RA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VSD with TR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Coronary fistula to RA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3851" y="2071678"/>
            <a:ext cx="428151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Ventricular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VSD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PDA with PR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Ostium</a:t>
            </a:r>
            <a:r>
              <a:rPr lang="en-US" dirty="0" smtClean="0"/>
              <a:t> </a:t>
            </a:r>
            <a:r>
              <a:rPr lang="en-US" dirty="0" err="1" smtClean="0"/>
              <a:t>Primum</a:t>
            </a:r>
            <a:r>
              <a:rPr lang="en-US" dirty="0" smtClean="0"/>
              <a:t> ASD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Coronary fistula to RV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65476" y="2149112"/>
            <a:ext cx="537476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3" charset="2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Great vessels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PDA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AP window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Abberant</a:t>
            </a:r>
            <a:r>
              <a:rPr lang="en-US" dirty="0" smtClean="0"/>
              <a:t> coronary artery origin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7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What to do if significant step up detected?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035" y="1853248"/>
            <a:ext cx="451377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7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MVO2 Calculation</a:t>
            </a:r>
            <a:endParaRPr lang="en-IN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572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800" dirty="0">
                <a:latin typeface="Arial Narrow" panose="020B0606020202030204" pitchFamily="34" charset="0"/>
              </a:rPr>
              <a:t>The mixed venous oxygen content is the average oxygen content of the blood in the chamber proximal to the left to right  </a:t>
            </a:r>
            <a:r>
              <a:rPr lang="en-IN" sz="2800" dirty="0" smtClean="0">
                <a:latin typeface="Arial Narrow" panose="020B0606020202030204" pitchFamily="34" charset="0"/>
              </a:rPr>
              <a:t>shunt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 smtClean="0">
                <a:latin typeface="Arial Narrow" panose="020B0606020202030204" pitchFamily="34" charset="0"/>
              </a:rPr>
              <a:t>                              </a:t>
            </a:r>
            <a:r>
              <a:rPr lang="en-IN" sz="2800" u="sng" dirty="0" smtClean="0">
                <a:latin typeface="Arial Narrow" panose="020B0606020202030204" pitchFamily="34" charset="0"/>
              </a:rPr>
              <a:t>FLAMM FORMULA</a:t>
            </a:r>
            <a:endParaRPr lang="en-US" sz="2400" u="sng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MVO2 ( At Rest)  =     </a:t>
            </a:r>
            <a:r>
              <a:rPr lang="en-US" sz="2400" u="sng" dirty="0">
                <a:solidFill>
                  <a:srgbClr val="FFC000"/>
                </a:solidFill>
                <a:latin typeface="Arial Narrow" panose="020B0606020202030204" pitchFamily="34" charset="0"/>
              </a:rPr>
              <a:t>3 SVC O2 + 1 IVC O2  </a:t>
            </a:r>
            <a:endParaRPr lang="en-US" sz="2400" u="sng" dirty="0" smtClean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                                                      4</a:t>
            </a:r>
          </a:p>
          <a:p>
            <a:r>
              <a:rPr lang="en-US" sz="24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MVO2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( At Exercise) = </a:t>
            </a:r>
            <a:r>
              <a:rPr lang="en-US" sz="2400" u="sng" dirty="0">
                <a:solidFill>
                  <a:srgbClr val="FFC000"/>
                </a:solidFill>
                <a:latin typeface="Arial Narrow" panose="020B0606020202030204" pitchFamily="34" charset="0"/>
              </a:rPr>
              <a:t>1 SVC O2 + 2 IVC O2  </a:t>
            </a:r>
          </a:p>
          <a:p>
            <a:pPr>
              <a:buNone/>
            </a:pPr>
            <a:r>
              <a:rPr lang="en-US" sz="2400" dirty="0">
                <a:latin typeface="Arial Narrow" panose="020B0606020202030204" pitchFamily="34" charset="0"/>
              </a:rPr>
              <a:t>                                                     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 3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02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0"/>
            <a:ext cx="11985674" cy="68580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cardiac output falls, extraction of O₂ by the tissues increases.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1/3 fall in C.O can be compensated by 3 times increase in extraction reserve.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C.O below one third of normal- incompatible with life   (CI ≤ 1.0 L/min/m²).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of C.O in trained athletes- 600% of resting output.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exercise, total body O₂ requirement increases to 18 times, which is met by 6 fold rise in C.O and 3 fold rise in extraction reserve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MVO2 ( </a:t>
            </a:r>
            <a:r>
              <a:rPr lang="en-US" dirty="0" smtClean="0">
                <a:solidFill>
                  <a:srgbClr val="FFC000"/>
                </a:solidFill>
              </a:rPr>
              <a:t>Infants)  </a:t>
            </a:r>
            <a:r>
              <a:rPr lang="en-US" dirty="0">
                <a:solidFill>
                  <a:srgbClr val="FFC000"/>
                </a:solidFill>
              </a:rPr>
              <a:t>=     </a:t>
            </a:r>
            <a:r>
              <a:rPr lang="en-US" u="sng" dirty="0">
                <a:solidFill>
                  <a:srgbClr val="FFC000"/>
                </a:solidFill>
              </a:rPr>
              <a:t>3 SVC O2 + 1 IVC O2  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                                                     4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MVO2 </a:t>
            </a:r>
            <a:r>
              <a:rPr lang="en-US" dirty="0">
                <a:solidFill>
                  <a:srgbClr val="FFC000"/>
                </a:solidFill>
              </a:rPr>
              <a:t>( </a:t>
            </a:r>
            <a:r>
              <a:rPr lang="en-US" dirty="0" smtClean="0">
                <a:solidFill>
                  <a:srgbClr val="FFC000"/>
                </a:solidFill>
              </a:rPr>
              <a:t>Children) </a:t>
            </a:r>
            <a:r>
              <a:rPr lang="en-US" dirty="0">
                <a:solidFill>
                  <a:srgbClr val="FFC000"/>
                </a:solidFill>
              </a:rPr>
              <a:t>= </a:t>
            </a:r>
            <a:r>
              <a:rPr lang="en-US" u="sng" dirty="0" smtClean="0">
                <a:solidFill>
                  <a:srgbClr val="FFC000"/>
                </a:solidFill>
              </a:rPr>
              <a:t>2 </a:t>
            </a:r>
            <a:r>
              <a:rPr lang="en-US" u="sng" dirty="0">
                <a:solidFill>
                  <a:srgbClr val="FFC000"/>
                </a:solidFill>
              </a:rPr>
              <a:t>SVC O2 + </a:t>
            </a:r>
            <a:r>
              <a:rPr lang="en-US" u="sng" dirty="0" smtClean="0">
                <a:solidFill>
                  <a:srgbClr val="FFC000"/>
                </a:solidFill>
              </a:rPr>
              <a:t>1 </a:t>
            </a:r>
            <a:r>
              <a:rPr lang="en-US" u="sng" dirty="0">
                <a:solidFill>
                  <a:srgbClr val="FFC000"/>
                </a:solidFill>
              </a:rPr>
              <a:t>IVC O2  </a:t>
            </a:r>
          </a:p>
          <a:p>
            <a:pPr>
              <a:buNone/>
            </a:pPr>
            <a:r>
              <a:rPr lang="en-US" dirty="0"/>
              <a:t>                                                      </a:t>
            </a:r>
            <a:r>
              <a:rPr lang="en-US" dirty="0">
                <a:solidFill>
                  <a:srgbClr val="FFC000"/>
                </a:solidFill>
              </a:rPr>
              <a:t> 3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75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Calculation of Pulmonary Blood flow (Q</a:t>
            </a:r>
            <a:r>
              <a:rPr lang="en-US" baseline="-25000" dirty="0" smtClean="0">
                <a:solidFill>
                  <a:srgbClr val="FFC000"/>
                </a:solidFill>
              </a:rPr>
              <a:t>P</a:t>
            </a:r>
            <a:r>
              <a:rPr lang="en-US" dirty="0" smtClean="0">
                <a:solidFill>
                  <a:srgbClr val="FFC000"/>
                </a:solidFill>
              </a:rPr>
              <a:t> )</a:t>
            </a:r>
            <a:endParaRPr lang="en-IN" baseline="-250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24393" y="1271373"/>
            <a:ext cx="4178876" cy="17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54717" y="3377483"/>
            <a:ext cx="86439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PULMONARY </a:t>
            </a:r>
            <a:r>
              <a:rPr lang="en-US" dirty="0"/>
              <a:t>VEIN </a:t>
            </a:r>
            <a:r>
              <a:rPr lang="en-US" dirty="0" smtClean="0"/>
              <a:t>SATURATION   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n-US" dirty="0"/>
              <a:t>systemic saturation ≥95% </a:t>
            </a:r>
            <a:r>
              <a:rPr lang="en-US" dirty="0" smtClean="0"/>
              <a:t> - Use the systemic saturation.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n-US" dirty="0"/>
              <a:t>systemic saturation &lt;95%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             -Look for </a:t>
            </a:r>
            <a:r>
              <a:rPr lang="en-US" dirty="0" err="1" smtClean="0"/>
              <a:t>Rt</a:t>
            </a:r>
            <a:r>
              <a:rPr lang="en-US" dirty="0" smtClean="0"/>
              <a:t> to Lt shunt.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             -If Shunt present take PVO2 as 98%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             -If no shunt use the observed systemic SpO2.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79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0969" y="321972"/>
            <a:ext cx="90011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CALCULATION OF SYSTEMIC  BLOOD FLOW (Q</a:t>
            </a:r>
            <a:r>
              <a:rPr lang="en-US" baseline="-25000" dirty="0" smtClean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 )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621" y="2678901"/>
            <a:ext cx="56436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66844" y="3714752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2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Magnitude of shunt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/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en-IN" dirty="0" smtClean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Expressed in terms of either Absolute blood flow across 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IN" dirty="0" smtClean="0"/>
              <a:t>      the shunt in L/</a:t>
            </a:r>
            <a:r>
              <a:rPr lang="en-IN" dirty="0" err="1" smtClean="0"/>
              <a:t>mt</a:t>
            </a:r>
            <a:r>
              <a:rPr lang="en-IN" dirty="0" smtClean="0"/>
              <a:t> or as a ratio of the PBF to SBF.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4033" y="3239205"/>
            <a:ext cx="90002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Left to right shunt = </a:t>
            </a:r>
            <a:r>
              <a:rPr lang="en-US" sz="2800" dirty="0" smtClean="0"/>
              <a:t>(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– Q</a:t>
            </a:r>
            <a:r>
              <a:rPr lang="en-US" sz="2800" baseline="-25000" dirty="0" smtClean="0"/>
              <a:t>S </a:t>
            </a:r>
            <a:r>
              <a:rPr lang="en-US" sz="2800" dirty="0"/>
              <a:t> </a:t>
            </a:r>
            <a:r>
              <a:rPr lang="en-US" sz="2800" dirty="0" smtClean="0"/>
              <a:t>) or   Q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/Q</a:t>
            </a:r>
            <a:r>
              <a:rPr lang="en-US" sz="2800" baseline="-25000" dirty="0" smtClean="0"/>
              <a:t>S   </a:t>
            </a:r>
            <a:endParaRPr lang="en-US" sz="2800" baseline="-25000" dirty="0"/>
          </a:p>
          <a:p>
            <a:r>
              <a:rPr lang="en-US" sz="2800" dirty="0"/>
              <a:t>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424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ratio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3" y="1500174"/>
            <a:ext cx="446191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81158" y="4286257"/>
            <a:ext cx="7929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  Q</a:t>
            </a:r>
            <a:r>
              <a:rPr lang="en-US" sz="2400" b="1" baseline="-25000" dirty="0">
                <a:solidFill>
                  <a:srgbClr val="FFC000"/>
                </a:solidFill>
              </a:rPr>
              <a:t>P</a:t>
            </a:r>
            <a:r>
              <a:rPr lang="en-US" sz="2400" b="1" dirty="0">
                <a:solidFill>
                  <a:srgbClr val="FFC000"/>
                </a:solidFill>
              </a:rPr>
              <a:t>/Q</a:t>
            </a:r>
            <a:r>
              <a:rPr lang="en-US" sz="2400" b="1" baseline="-25000" dirty="0">
                <a:solidFill>
                  <a:srgbClr val="FFC000"/>
                </a:solidFill>
              </a:rPr>
              <a:t>S</a:t>
            </a:r>
            <a:r>
              <a:rPr lang="en-US" sz="2400" b="1" dirty="0">
                <a:solidFill>
                  <a:srgbClr val="FFC000"/>
                </a:solidFill>
              </a:rPr>
              <a:t> Ratio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           </a:t>
            </a:r>
            <a:r>
              <a:rPr lang="en-US" sz="3200" dirty="0"/>
              <a:t>&lt; 1 </a:t>
            </a:r>
            <a:r>
              <a:rPr lang="en-US" sz="2400" dirty="0"/>
              <a:t>means  </a:t>
            </a:r>
            <a:r>
              <a:rPr lang="en-US" sz="3200" dirty="0"/>
              <a:t>Right to Left </a:t>
            </a:r>
            <a:r>
              <a:rPr lang="en-US" sz="2400" dirty="0"/>
              <a:t>shunt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           &lt; 1.5 but &gt;1 means Small left to right shunt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            ≥2    Large left to Right shunt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303104" y="1785927"/>
            <a:ext cx="386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Use O2  % saturation </a:t>
            </a:r>
          </a:p>
          <a:p>
            <a:endParaRPr lang="en-IN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Limitation of </a:t>
            </a:r>
            <a:r>
              <a:rPr lang="en-US" dirty="0" err="1" smtClean="0">
                <a:solidFill>
                  <a:srgbClr val="FFC000"/>
                </a:solidFill>
              </a:rPr>
              <a:t>oximetry</a:t>
            </a:r>
            <a:r>
              <a:rPr lang="en-US" dirty="0" smtClean="0">
                <a:solidFill>
                  <a:srgbClr val="FFC000"/>
                </a:solidFill>
              </a:rPr>
              <a:t>  method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Absence of steady state </a:t>
            </a:r>
            <a:r>
              <a:rPr lang="en-US" dirty="0" smtClean="0"/>
              <a:t>during the collection of blood sample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Lacks </a:t>
            </a:r>
            <a:r>
              <a:rPr lang="en-US" dirty="0" smtClean="0">
                <a:solidFill>
                  <a:srgbClr val="FFC000"/>
                </a:solidFill>
              </a:rPr>
              <a:t>sensitivity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Elevated SBF will cause mixed venous oxygen saturation to be higher than normal and inter chamber variability will be blunted.</a:t>
            </a:r>
          </a:p>
        </p:txBody>
      </p:sp>
    </p:spTree>
    <p:extLst>
      <p:ext uri="{BB962C8B-B14F-4D97-AF65-F5344CB8AC3E}">
        <p14:creationId xmlns:p14="http://schemas.microsoft.com/office/powerpoint/2010/main" val="29623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972" y="452718"/>
            <a:ext cx="8229600" cy="49006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If oxygen content is used for calculating the shunt rather than O2 saturation </a:t>
            </a:r>
            <a:r>
              <a:rPr lang="en-US" dirty="0" err="1" smtClean="0">
                <a:solidFill>
                  <a:srgbClr val="FFC000"/>
                </a:solidFill>
              </a:rPr>
              <a:t>Hb</a:t>
            </a:r>
            <a:r>
              <a:rPr lang="en-US" dirty="0" smtClean="0">
                <a:solidFill>
                  <a:srgbClr val="FFC000"/>
                </a:solidFill>
              </a:rPr>
              <a:t> concentration</a:t>
            </a:r>
            <a:r>
              <a:rPr lang="en-US" dirty="0" smtClean="0"/>
              <a:t> will effect the result.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Small shunts or in the presence of high cardiac output (which decreases AVO2 difference) </a:t>
            </a:r>
            <a:r>
              <a:rPr lang="en-IN" dirty="0" err="1" smtClean="0"/>
              <a:t>oximetry</a:t>
            </a:r>
            <a:r>
              <a:rPr lang="en-IN" dirty="0" smtClean="0"/>
              <a:t> data loses its accuracy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45972" y="2903035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IN" dirty="0" smtClean="0"/>
              <a:t>The magnitude of the </a:t>
            </a:r>
            <a:r>
              <a:rPr lang="en-IN" dirty="0" smtClean="0">
                <a:solidFill>
                  <a:srgbClr val="FFC000"/>
                </a:solidFill>
              </a:rPr>
              <a:t>step-up varies </a:t>
            </a:r>
            <a:r>
              <a:rPr lang="en-IN" dirty="0" smtClean="0"/>
              <a:t>with the </a:t>
            </a:r>
            <a:r>
              <a:rPr lang="en-IN" dirty="0" smtClean="0">
                <a:solidFill>
                  <a:srgbClr val="FFC000"/>
                </a:solidFill>
              </a:rPr>
              <a:t>oxygen-carrying capacity </a:t>
            </a:r>
            <a:r>
              <a:rPr lang="en-IN" dirty="0" smtClean="0"/>
              <a:t>of blood and the cardiac output. </a:t>
            </a:r>
          </a:p>
          <a:p>
            <a:pPr algn="just">
              <a:lnSpc>
                <a:spcPct val="160000"/>
              </a:lnSpc>
            </a:pPr>
            <a:r>
              <a:rPr lang="en-IN" dirty="0" smtClean="0"/>
              <a:t>The relationship between the </a:t>
            </a:r>
            <a:r>
              <a:rPr lang="en-IN" dirty="0" smtClean="0">
                <a:solidFill>
                  <a:srgbClr val="FFC000"/>
                </a:solidFill>
              </a:rPr>
              <a:t>magnitude of step-up </a:t>
            </a:r>
            <a:r>
              <a:rPr lang="en-IN" dirty="0" smtClean="0"/>
              <a:t>and the </a:t>
            </a:r>
            <a:r>
              <a:rPr lang="en-IN" dirty="0" smtClean="0">
                <a:solidFill>
                  <a:srgbClr val="FFC000"/>
                </a:solidFill>
              </a:rPr>
              <a:t>shunt flow is nonlinear </a:t>
            </a:r>
            <a:r>
              <a:rPr lang="en-IN" dirty="0" smtClean="0"/>
              <a:t>and with increasing left-to-right shunting, a given change in shunt flow produces less of a change in the saturation step-up.</a:t>
            </a:r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12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 of shunt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Indocyanine</a:t>
            </a:r>
            <a:r>
              <a:rPr lang="en-US" dirty="0" smtClean="0"/>
              <a:t> green curve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Radionuclide technique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Contrast angiography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Echocardiography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9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986" y="334851"/>
            <a:ext cx="8229600" cy="857232"/>
          </a:xfrm>
        </p:spPr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Indocyanine</a:t>
            </a:r>
            <a:r>
              <a:rPr lang="en-US" dirty="0" smtClean="0">
                <a:solidFill>
                  <a:srgbClr val="FFC000"/>
                </a:solidFill>
              </a:rPr>
              <a:t> green curve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692" y="1881706"/>
            <a:ext cx="8858312" cy="59293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It can detect </a:t>
            </a:r>
            <a:r>
              <a:rPr lang="en-IN" dirty="0" smtClean="0">
                <a:solidFill>
                  <a:srgbClr val="FFC000"/>
                </a:solidFill>
              </a:rPr>
              <a:t> shunts too small </a:t>
            </a:r>
            <a:r>
              <a:rPr lang="en-IN" dirty="0" smtClean="0"/>
              <a:t>to be detected by the oxygen step-up method 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IF </a:t>
            </a:r>
            <a:r>
              <a:rPr lang="en-IN" dirty="0" smtClean="0">
                <a:solidFill>
                  <a:srgbClr val="FFC000"/>
                </a:solidFill>
              </a:rPr>
              <a:t>negative </a:t>
            </a:r>
            <a:r>
              <a:rPr lang="en-IN" dirty="0" smtClean="0"/>
              <a:t> , </a:t>
            </a:r>
            <a:r>
              <a:rPr lang="en-IN" dirty="0" smtClean="0">
                <a:solidFill>
                  <a:srgbClr val="FFC000"/>
                </a:solidFill>
              </a:rPr>
              <a:t>no need to perform a complete  </a:t>
            </a:r>
            <a:r>
              <a:rPr lang="en-IN" dirty="0" err="1" smtClean="0">
                <a:solidFill>
                  <a:srgbClr val="FFC000"/>
                </a:solidFill>
              </a:rPr>
              <a:t>oximetry</a:t>
            </a:r>
            <a:r>
              <a:rPr lang="en-IN" dirty="0" smtClean="0">
                <a:solidFill>
                  <a:srgbClr val="FFC000"/>
                </a:solidFill>
              </a:rPr>
              <a:t> run.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49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39" y="193183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Procedure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82" y="978794"/>
            <a:ext cx="9530064" cy="58792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 Dye injection:   Proximal chamber and a sample is taken from a distal  </a:t>
            </a:r>
          </a:p>
          <a:p>
            <a:pPr>
              <a:lnSpc>
                <a:spcPct val="150000"/>
              </a:lnSpc>
              <a:buNone/>
            </a:pPr>
            <a:r>
              <a:rPr lang="en-IN" dirty="0" smtClean="0"/>
              <a:t>                                  chamber.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Using a densitometer, the density of dye is displayed over time  distal chamber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L- RT shunt  : Injected to PA sampling done at BA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     Finding:</a:t>
            </a:r>
            <a:r>
              <a:rPr lang="en-IN" dirty="0" smtClean="0">
                <a:solidFill>
                  <a:srgbClr val="FFC000"/>
                </a:solidFill>
              </a:rPr>
              <a:t> Early recirculation </a:t>
            </a:r>
            <a:r>
              <a:rPr lang="en-IN" dirty="0" smtClean="0"/>
              <a:t>on the </a:t>
            </a:r>
            <a:r>
              <a:rPr lang="en-IN" dirty="0" err="1" smtClean="0"/>
              <a:t>downslope</a:t>
            </a:r>
            <a:r>
              <a:rPr lang="en-IN" dirty="0" smtClean="0"/>
              <a:t> of the dye  </a:t>
            </a:r>
          </a:p>
          <a:p>
            <a:pPr>
              <a:lnSpc>
                <a:spcPct val="150000"/>
              </a:lnSpc>
              <a:buNone/>
            </a:pPr>
            <a:r>
              <a:rPr lang="en-IN" dirty="0" smtClean="0"/>
              <a:t>                               curve</a:t>
            </a:r>
            <a:endParaRPr lang="en-US" dirty="0" smtClean="0"/>
          </a:p>
          <a:p>
            <a:r>
              <a:rPr lang="en-US" dirty="0" err="1" smtClean="0"/>
              <a:t>Rt</a:t>
            </a:r>
            <a:r>
              <a:rPr lang="en-US" dirty="0" smtClean="0"/>
              <a:t> - Lt shunt :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IN" dirty="0" smtClean="0"/>
              <a:t> Injected into the right side of the heart proximal to the  </a:t>
            </a:r>
          </a:p>
          <a:p>
            <a:pPr>
              <a:buNone/>
            </a:pPr>
            <a:r>
              <a:rPr lang="en-IN" dirty="0" smtClean="0"/>
              <a:t>           location of the suspected shunt and blood samples </a:t>
            </a:r>
          </a:p>
          <a:p>
            <a:pPr>
              <a:buNone/>
            </a:pPr>
            <a:r>
              <a:rPr lang="en-IN" dirty="0" smtClean="0"/>
              <a:t>           obtained from a  BA</a:t>
            </a:r>
          </a:p>
          <a:p>
            <a:pPr>
              <a:buNone/>
            </a:pPr>
            <a:r>
              <a:rPr lang="en-US" dirty="0" smtClean="0"/>
              <a:t>           Findings: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C000"/>
                </a:solidFill>
              </a:rPr>
              <a:t>Distinct, early peak</a:t>
            </a:r>
            <a:r>
              <a:rPr lang="en-IN" dirty="0" smtClean="0"/>
              <a:t> present on the upslope of the </a:t>
            </a:r>
          </a:p>
          <a:p>
            <a:pPr>
              <a:buNone/>
            </a:pPr>
            <a:r>
              <a:rPr lang="en-IN" dirty="0" smtClean="0"/>
              <a:t>                            curve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53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6686" y="520504"/>
            <a:ext cx="7578627" cy="6183470"/>
          </a:xfrm>
        </p:spPr>
      </p:pic>
    </p:spTree>
    <p:extLst>
      <p:ext uri="{BB962C8B-B14F-4D97-AF65-F5344CB8AC3E}">
        <p14:creationId xmlns:p14="http://schemas.microsoft.com/office/powerpoint/2010/main" val="37311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Indocyanine</a:t>
            </a:r>
            <a:r>
              <a:rPr lang="en-US" dirty="0" smtClean="0"/>
              <a:t> green curve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38910" y="1357299"/>
            <a:ext cx="35719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1428737"/>
            <a:ext cx="3000396" cy="2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09852" y="4286256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Normal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760" y="4286256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LEFT TO RIGHT SHUNT</a:t>
            </a:r>
            <a:endParaRPr lang="en-IN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left shunt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663" y="1500174"/>
            <a:ext cx="650085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7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23493" y="2052918"/>
            <a:ext cx="88263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rgbClr val="FFC000"/>
                </a:solidFill>
              </a:rPr>
              <a:t>Limitation  of </a:t>
            </a:r>
            <a:r>
              <a:rPr lang="en-US" sz="2800" dirty="0" err="1">
                <a:solidFill>
                  <a:srgbClr val="FFC000"/>
                </a:solidFill>
              </a:rPr>
              <a:t>Indocyanine</a:t>
            </a:r>
            <a:r>
              <a:rPr lang="en-US" sz="2800" dirty="0">
                <a:solidFill>
                  <a:srgbClr val="FFC000"/>
                </a:solidFill>
              </a:rPr>
              <a:t> green curve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It </a:t>
            </a:r>
            <a:r>
              <a:rPr lang="en-US" sz="2800" dirty="0"/>
              <a:t>cannot locate the site   of shunt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49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Angiography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Selective angiography done for visualizing and locating the site of left to right shunt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LAO Cranial View: IV Septum, Sinus of </a:t>
            </a:r>
            <a:r>
              <a:rPr lang="en-US" dirty="0" err="1" smtClean="0"/>
              <a:t>Valsalva</a:t>
            </a:r>
            <a:r>
              <a:rPr lang="en-US" dirty="0" smtClean="0"/>
              <a:t> , AT Aorta , DT Aorta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93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Detection Of Right To Left Shunt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R-L shunt suspected  if cyanosis or arterial </a:t>
            </a:r>
            <a:r>
              <a:rPr lang="en-US" dirty="0" err="1" smtClean="0"/>
              <a:t>desaturation</a:t>
            </a:r>
            <a:r>
              <a:rPr lang="en-US" dirty="0" smtClean="0"/>
              <a:t> is there (&lt;93%)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If hypoxemia present aim is to find out the </a:t>
            </a:r>
            <a:r>
              <a:rPr lang="en-US" dirty="0" smtClean="0">
                <a:solidFill>
                  <a:srgbClr val="FFC000"/>
                </a:solidFill>
              </a:rPr>
              <a:t>location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magnitude</a:t>
            </a:r>
            <a:r>
              <a:rPr lang="en-US" dirty="0" smtClean="0"/>
              <a:t> of the shunt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54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11121" y="1052626"/>
            <a:ext cx="9001156" cy="650083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C000"/>
                </a:solidFill>
              </a:rPr>
              <a:t>Oximetry</a:t>
            </a:r>
            <a:r>
              <a:rPr lang="en-US" dirty="0" smtClean="0"/>
              <a:t> : 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Take </a:t>
            </a:r>
            <a:r>
              <a:rPr lang="en-US" dirty="0" err="1" smtClean="0"/>
              <a:t>Oximetry</a:t>
            </a:r>
            <a:r>
              <a:rPr lang="en-US" dirty="0" smtClean="0"/>
              <a:t>  sampling from PV, LA, LV and Aorta 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First chamber which shows </a:t>
            </a:r>
            <a:r>
              <a:rPr lang="en-US" dirty="0" err="1" smtClean="0"/>
              <a:t>desaturation</a:t>
            </a:r>
            <a:r>
              <a:rPr lang="en-US" dirty="0" smtClean="0"/>
              <a:t> is the site of shunt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Disadvantage: In adults PV &amp; LA entry difficult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85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Other Methods to detect R to L shunt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092" y="1600201"/>
            <a:ext cx="964413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Contrast echocardiography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Echo </a:t>
            </a:r>
            <a:r>
              <a:rPr lang="en-US" dirty="0" err="1" smtClean="0"/>
              <a:t>doppler</a:t>
            </a:r>
            <a:r>
              <a:rPr lang="en-US" dirty="0" smtClean="0"/>
              <a:t> technique</a:t>
            </a:r>
          </a:p>
        </p:txBody>
      </p:sp>
    </p:spTree>
    <p:extLst>
      <p:ext uri="{BB962C8B-B14F-4D97-AF65-F5344CB8AC3E}">
        <p14:creationId xmlns:p14="http://schemas.microsoft.com/office/powerpoint/2010/main" val="37374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61" y="295695"/>
            <a:ext cx="9404723" cy="140053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Bidirectional flow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71678"/>
            <a:ext cx="8229600" cy="478632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aseline="-25000" dirty="0" smtClean="0"/>
              <a:t>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  Left to Right shunt =  Q</a:t>
            </a:r>
            <a:r>
              <a:rPr lang="en-US" baseline="-25000" dirty="0" smtClean="0"/>
              <a:t>P </a:t>
            </a:r>
            <a:r>
              <a:rPr lang="en-US" dirty="0" smtClean="0"/>
              <a:t>–  Q 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  </a:t>
            </a:r>
          </a:p>
          <a:p>
            <a:r>
              <a:rPr lang="en-US" dirty="0" smtClean="0"/>
              <a:t>  Right to left shunt   =  Q</a:t>
            </a:r>
            <a:r>
              <a:rPr lang="en-US" baseline="-25000" dirty="0" smtClean="0"/>
              <a:t>S </a:t>
            </a:r>
            <a:r>
              <a:rPr lang="en-US" dirty="0" smtClean="0"/>
              <a:t>−  Q 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 </a:t>
            </a:r>
            <a:endParaRPr lang="en-IN" baseline="-25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3588" y="4464839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8507" y="1810464"/>
            <a:ext cx="1008770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Effective Blood Flow </a:t>
            </a:r>
            <a:r>
              <a:rPr lang="en-IN" sz="2800" dirty="0"/>
              <a:t> (EBF) is the fraction of mixed venous return received by the lungs without contamination by the shunt flow or the oxygenated blood reaching the systemic circulation without the shunt blood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65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2065798"/>
            <a:ext cx="8375599" cy="509485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gency FB" panose="020B0503020202020204" pitchFamily="34" charset="0"/>
            </a:endParaRPr>
          </a:p>
          <a:p>
            <a:pPr algn="ctr">
              <a:buNone/>
            </a:pPr>
            <a:r>
              <a:rPr lang="en-US" sz="3600" dirty="0" smtClean="0">
                <a:latin typeface="Agency FB" panose="020B0503020202020204" pitchFamily="34" charset="0"/>
              </a:rPr>
              <a:t>                                  THANK U </a:t>
            </a:r>
            <a:endParaRPr lang="en-IN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7442" y="2060620"/>
            <a:ext cx="5795493" cy="142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Fick’s Oxygen Method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i="1" dirty="0">
                <a:solidFill>
                  <a:srgbClr val="C00000"/>
                </a:solidFill>
              </a:rPr>
              <a:t>Proceedings of the </a:t>
            </a:r>
            <a:r>
              <a:rPr lang="en-IN" b="1" i="1" dirty="0" err="1">
                <a:solidFill>
                  <a:srgbClr val="C00000"/>
                </a:solidFill>
              </a:rPr>
              <a:t>Würzburg</a:t>
            </a:r>
            <a:r>
              <a:rPr lang="en-IN" b="1" i="1" dirty="0">
                <a:solidFill>
                  <a:srgbClr val="C00000"/>
                </a:solidFill>
              </a:rPr>
              <a:t> </a:t>
            </a:r>
            <a:r>
              <a:rPr lang="en-IN" b="1" i="1" dirty="0" err="1" smtClean="0">
                <a:solidFill>
                  <a:srgbClr val="C00000"/>
                </a:solidFill>
              </a:rPr>
              <a:t>Physikalische</a:t>
            </a:r>
            <a:endParaRPr lang="en-IN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IN" b="1" i="1" dirty="0" err="1" smtClean="0">
                <a:solidFill>
                  <a:srgbClr val="C00000"/>
                </a:solidFill>
              </a:rPr>
              <a:t>Medizinische</a:t>
            </a:r>
            <a:r>
              <a:rPr lang="en-IN" b="1" i="1" dirty="0" smtClean="0">
                <a:solidFill>
                  <a:srgbClr val="C00000"/>
                </a:solidFill>
              </a:rPr>
              <a:t> </a:t>
            </a:r>
            <a:r>
              <a:rPr lang="en-IN" b="1" i="1" dirty="0" err="1">
                <a:solidFill>
                  <a:srgbClr val="C00000"/>
                </a:solidFill>
              </a:rPr>
              <a:t>Gesellschaft</a:t>
            </a:r>
            <a:r>
              <a:rPr lang="en-IN" b="1" i="1" dirty="0">
                <a:solidFill>
                  <a:srgbClr val="C00000"/>
                </a:solidFill>
              </a:rPr>
              <a:t> for July 9, </a:t>
            </a:r>
            <a:r>
              <a:rPr lang="en-IN" b="1" i="1" dirty="0" smtClean="0">
                <a:solidFill>
                  <a:srgbClr val="C00000"/>
                </a:solidFill>
              </a:rPr>
              <a:t>1870</a:t>
            </a:r>
          </a:p>
          <a:p>
            <a:pPr marL="0" indent="0" algn="ctr">
              <a:buNone/>
            </a:pPr>
            <a:r>
              <a:rPr lang="en-IN" b="1" i="1" dirty="0" smtClean="0">
                <a:solidFill>
                  <a:srgbClr val="C00000"/>
                </a:solidFill>
              </a:rPr>
              <a:t>Adolf </a:t>
            </a:r>
            <a:r>
              <a:rPr lang="en-IN" b="1" i="1" dirty="0">
                <a:solidFill>
                  <a:srgbClr val="C00000"/>
                </a:solidFill>
              </a:rPr>
              <a:t>Fick</a:t>
            </a:r>
            <a:endParaRPr lang="en-IN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N" b="1" i="1" dirty="0" smtClean="0"/>
          </a:p>
          <a:p>
            <a:r>
              <a:rPr lang="en-IN" b="1" i="1" dirty="0" smtClean="0"/>
              <a:t>“</a:t>
            </a:r>
            <a:r>
              <a:rPr lang="en-IN" b="1" i="1" dirty="0"/>
              <a:t>It is astonishing that no one </a:t>
            </a:r>
            <a:r>
              <a:rPr lang="en-IN" b="1" i="1" dirty="0" smtClean="0"/>
              <a:t>has arrived </a:t>
            </a:r>
            <a:r>
              <a:rPr lang="en-IN" b="1" i="1" dirty="0"/>
              <a:t>at the following </a:t>
            </a:r>
            <a:r>
              <a:rPr lang="en-IN" b="1" i="1" dirty="0" smtClean="0"/>
              <a:t>obvious method </a:t>
            </a:r>
            <a:r>
              <a:rPr lang="en-IN" b="1" i="1" dirty="0"/>
              <a:t>by which the amount </a:t>
            </a:r>
            <a:r>
              <a:rPr lang="en-IN" b="1" i="1" dirty="0" smtClean="0"/>
              <a:t>of blood </a:t>
            </a:r>
            <a:r>
              <a:rPr lang="en-IN" b="1" i="1" dirty="0"/>
              <a:t>ejected by the ventricle of </a:t>
            </a:r>
            <a:r>
              <a:rPr lang="en-IN" b="1" i="1" dirty="0" smtClean="0"/>
              <a:t>the heart </a:t>
            </a:r>
            <a:r>
              <a:rPr lang="en-IN" b="1" i="1" dirty="0"/>
              <a:t>with each systole may </a:t>
            </a:r>
            <a:r>
              <a:rPr lang="en-IN" b="1" i="1" dirty="0" smtClean="0"/>
              <a:t>be determined </a:t>
            </a:r>
            <a:r>
              <a:rPr lang="en-IN" b="1" i="1" dirty="0"/>
              <a:t>directly …</a:t>
            </a:r>
            <a:r>
              <a:rPr lang="en-IN" b="1" dirty="0"/>
              <a:t>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69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065" y="4043966"/>
            <a:ext cx="4095481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4" y="1"/>
            <a:ext cx="10805161" cy="844062"/>
          </a:xfrm>
        </p:spPr>
        <p:txBody>
          <a:bodyPr>
            <a:normAutofit/>
          </a:bodyPr>
          <a:lstStyle/>
          <a:p>
            <a:endParaRPr lang="en-IN" sz="3600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4" y="1195755"/>
            <a:ext cx="12280568" cy="50784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Adolph fick-1870 and first used by O’ Klein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rague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uptake or release of any substance by an organ is the product of blood flow to the organ and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venous concentration difference of the substance.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 intra cardiac shunt PBF=SBF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  =     OXYGEN CONSUMPTION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IN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Arterio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venous O</a:t>
            </a:r>
            <a:r>
              <a:rPr lang="en-IN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a shunt, systemic blood flow (Qs) is estimated by pulmonary blood flow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IN" sz="2400" dirty="0">
              <a:latin typeface="Bookman Old Style" panose="02050604050505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81070" y="4533363"/>
            <a:ext cx="30007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Adobe Caslon Pro Bold" panose="0205070206050A020403" pitchFamily="18" charset="0"/>
              </a:rPr>
              <a:t>Oxygen consumption</a:t>
            </a:r>
            <a:endParaRPr lang="en-IN" sz="36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Greatest source of variability.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Uptake of oxygen from room air by the lungs is measured.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Douglas bag method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olarographic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1681</TotalTime>
  <Words>3106</Words>
  <Application>Microsoft Office PowerPoint</Application>
  <PresentationFormat>Widescreen</PresentationFormat>
  <Paragraphs>450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Adobe Caslon Pro Bold</vt:lpstr>
      <vt:lpstr>Agency FB</vt:lpstr>
      <vt:lpstr>Arial</vt:lpstr>
      <vt:lpstr>Arial Narrow</vt:lpstr>
      <vt:lpstr>Bookman Old Style</vt:lpstr>
      <vt:lpstr>Calibri</vt:lpstr>
      <vt:lpstr>Calibri Light</vt:lpstr>
      <vt:lpstr>Century Gothic</vt:lpstr>
      <vt:lpstr>Symbol</vt:lpstr>
      <vt:lpstr>Times New Roman</vt:lpstr>
      <vt:lpstr>Wingdings 3</vt:lpstr>
      <vt:lpstr>Ion</vt:lpstr>
      <vt:lpstr>1_Office Theme</vt:lpstr>
      <vt:lpstr>HEMODYNAMICS- CARDIAC OUTPUT AND SHUNT CALCULATION</vt:lpstr>
      <vt:lpstr>CARDIAC OUTPUT MEASUREMENT</vt:lpstr>
      <vt:lpstr>Introduction</vt:lpstr>
      <vt:lpstr>Extraction reserve and CO</vt:lpstr>
      <vt:lpstr>PowerPoint Presentation</vt:lpstr>
      <vt:lpstr>PowerPoint Presentation</vt:lpstr>
      <vt:lpstr>Fick’s Oxygen Method</vt:lpstr>
      <vt:lpstr>PowerPoint Presentation</vt:lpstr>
      <vt:lpstr>Oxygen consumption</vt:lpstr>
      <vt:lpstr>Methods of oxygen consumption measurement</vt:lpstr>
      <vt:lpstr>PowerPoint Presentation</vt:lpstr>
      <vt:lpstr>PowerPoint Presentation</vt:lpstr>
      <vt:lpstr>PowerPoint Presentation</vt:lpstr>
      <vt:lpstr>PowerPoint Presentation</vt:lpstr>
      <vt:lpstr>A-V O2 difference</vt:lpstr>
      <vt:lpstr>PowerPoint Presentation</vt:lpstr>
      <vt:lpstr>Cardiac Output Measurement by Fick Oxygen Method</vt:lpstr>
      <vt:lpstr>Does VO₂ actually need to be measured</vt:lpstr>
      <vt:lpstr>Indicator/Dye Dilution Method</vt:lpstr>
      <vt:lpstr>Indicator Dilution Method Cont.…</vt:lpstr>
      <vt:lpstr>PowerPoint Presentation</vt:lpstr>
      <vt:lpstr>Errors in Indocyanine Green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Pitfalls Of CO Measurement</vt:lpstr>
      <vt:lpstr>Conclusion</vt:lpstr>
      <vt:lpstr>PowerPoint Presentation</vt:lpstr>
      <vt:lpstr>PowerPoint Presentation</vt:lpstr>
      <vt:lpstr>INTRODUCTION</vt:lpstr>
      <vt:lpstr>PowerPoint Presentation</vt:lpstr>
      <vt:lpstr>WHEN TO SUSPECT A SHUNT LESIONDURING A CATH STUDY?</vt:lpstr>
      <vt:lpstr>PowerPoint Presentation</vt:lpstr>
      <vt:lpstr>Detection Of Left To Right Shunt</vt:lpstr>
      <vt:lpstr>Screening for Left To Right Shunt</vt:lpstr>
      <vt:lpstr>Catheter for Oximetry run</vt:lpstr>
      <vt:lpstr>OXYMETRY RUN:  Sample Collection sites</vt:lpstr>
      <vt:lpstr>GUIDELINES FOR OPTIMUM USE OF OXIMETRIC METHOD FOR SHUNT DETECTION AND QUANTIFICATION</vt:lpstr>
      <vt:lpstr>GUIDELINES FOR OPTIMUM USE OF OXIMETRIC METHOD FOR SHUNT DETECTION AND QUANTIFICATION conti . .</vt:lpstr>
      <vt:lpstr>Normal values for O2 saturation</vt:lpstr>
      <vt:lpstr>PowerPoint Presentation</vt:lpstr>
      <vt:lpstr>Detection of Left to Right Shunt by Oximetry </vt:lpstr>
      <vt:lpstr>Causes of O2 Step up at various level</vt:lpstr>
      <vt:lpstr>What to do if significant step up detected?</vt:lpstr>
      <vt:lpstr>MVO2 Calculation</vt:lpstr>
      <vt:lpstr>PowerPoint Presentation</vt:lpstr>
      <vt:lpstr>Calculation of Pulmonary Blood flow (QP )</vt:lpstr>
      <vt:lpstr>CALCULATION OF SYSTEMIC  BLOOD FLOW (QS )</vt:lpstr>
      <vt:lpstr>Magnitude of shunt</vt:lpstr>
      <vt:lpstr>Flow ratio</vt:lpstr>
      <vt:lpstr>Limitation of oximetry  method</vt:lpstr>
      <vt:lpstr>PowerPoint Presentation</vt:lpstr>
      <vt:lpstr>Other method of shunt detection</vt:lpstr>
      <vt:lpstr>Indocyanine green curve</vt:lpstr>
      <vt:lpstr>Procedure</vt:lpstr>
      <vt:lpstr>Indocyanine green curve</vt:lpstr>
      <vt:lpstr>Right to left shunt</vt:lpstr>
      <vt:lpstr>PowerPoint Presentation</vt:lpstr>
      <vt:lpstr>Angiography</vt:lpstr>
      <vt:lpstr>Detection Of Right To Left Shunt</vt:lpstr>
      <vt:lpstr>PowerPoint Presentation</vt:lpstr>
      <vt:lpstr>Other Methods to detect R to L shunt</vt:lpstr>
      <vt:lpstr>Bidirectional flow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43</cp:revision>
  <dcterms:created xsi:type="dcterms:W3CDTF">2018-03-11T16:17:56Z</dcterms:created>
  <dcterms:modified xsi:type="dcterms:W3CDTF">2018-04-15T17:15:57Z</dcterms:modified>
</cp:coreProperties>
</file>